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notesSlides/notesSlide9.xml" ContentType="application/vnd.openxmlformats-officedocument.presentationml.notesSlide+xml"/>
  <Override PartName="/ppt/notesSlides/notesSlide12.xml" ContentType="application/vnd.openxmlformats-officedocument.presentationml.notesSlide+xml"/>
  <Override PartName="/ppt/slideMasters/slideMaster6.xml" ContentType="application/vnd.openxmlformats-officedocument.presentationml.slideMaster+xml"/>
  <Override PartName="/ppt/theme/theme8.xml" ContentType="application/vnd.openxmlformats-officedocument.theme+xml"/>
  <Override PartName="/ppt/theme/theme12.xml" ContentType="application/vnd.openxmlformats-officedocument.them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theme/theme10.xml" ContentType="application/vnd.openxmlformats-officedocument.theme+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10.xml" ContentType="application/vnd.openxmlformats-officedocument.presentationml.slideLayout+xml"/>
  <Default Extension="tiff" ContentType="image/tiff"/>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notesSlides/notesSlide6.xml" ContentType="application/vnd.openxmlformats-officedocument.presentationml.notesSlide+xml"/>
  <Override PartName="/ppt/slideMasters/slideMaster5.xml" ContentType="application/vnd.openxmlformats-officedocument.presentationml.slideMaster+xml"/>
  <Override PartName="/ppt/slides/slide8.xml" ContentType="application/vnd.openxmlformats-officedocument.presentationml.slide+xml"/>
  <Override PartName="/ppt/theme/theme7.xml" ContentType="application/vnd.openxmlformats-officedocument.theme+xml"/>
  <Override PartName="/ppt/theme/theme11.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Default Extension="wmf" ContentType="image/x-wmf"/>
  <Default Extension="xls" ContentType="application/vnd.ms-exce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2" r:id="rId3"/>
    <p:sldMasterId id="2147483664" r:id="rId4"/>
    <p:sldMasterId id="2147483666" r:id="rId5"/>
    <p:sldMasterId id="2147483668" r:id="rId6"/>
    <p:sldMasterId id="2147483670" r:id="rId7"/>
    <p:sldMasterId id="2147483672" r:id="rId8"/>
    <p:sldMasterId id="2147483674" r:id="rId9"/>
    <p:sldMasterId id="2147483676" r:id="rId10"/>
    <p:sldMasterId id="2147483678" r:id="rId11"/>
    <p:sldMasterId id="2147483680" r:id="rId12"/>
  </p:sldMasterIdLst>
  <p:notesMasterIdLst>
    <p:notesMasterId r:id="rId55"/>
  </p:notesMasterIdLst>
  <p:sldIdLst>
    <p:sldId id="256" r:id="rId13"/>
    <p:sldId id="261" r:id="rId14"/>
    <p:sldId id="262" r:id="rId15"/>
    <p:sldId id="279" r:id="rId16"/>
    <p:sldId id="280" r:id="rId17"/>
    <p:sldId id="282" r:id="rId18"/>
    <p:sldId id="283" r:id="rId19"/>
    <p:sldId id="284" r:id="rId20"/>
    <p:sldId id="285" r:id="rId21"/>
    <p:sldId id="286" r:id="rId22"/>
    <p:sldId id="278" r:id="rId23"/>
    <p:sldId id="287" r:id="rId24"/>
    <p:sldId id="288" r:id="rId25"/>
    <p:sldId id="289" r:id="rId26"/>
    <p:sldId id="290" r:id="rId27"/>
    <p:sldId id="291" r:id="rId28"/>
    <p:sldId id="292" r:id="rId29"/>
    <p:sldId id="293" r:id="rId30"/>
    <p:sldId id="294" r:id="rId31"/>
    <p:sldId id="295" r:id="rId32"/>
    <p:sldId id="296" r:id="rId33"/>
    <p:sldId id="297" r:id="rId34"/>
    <p:sldId id="275" r:id="rId35"/>
    <p:sldId id="264" r:id="rId36"/>
    <p:sldId id="270" r:id="rId37"/>
    <p:sldId id="271" r:id="rId38"/>
    <p:sldId id="272" r:id="rId39"/>
    <p:sldId id="273" r:id="rId40"/>
    <p:sldId id="274" r:id="rId41"/>
    <p:sldId id="277" r:id="rId42"/>
    <p:sldId id="276" r:id="rId43"/>
    <p:sldId id="265" r:id="rId44"/>
    <p:sldId id="266" r:id="rId45"/>
    <p:sldId id="267" r:id="rId46"/>
    <p:sldId id="268" r:id="rId47"/>
    <p:sldId id="269" r:id="rId48"/>
    <p:sldId id="298" r:id="rId49"/>
    <p:sldId id="301" r:id="rId50"/>
    <p:sldId id="299" r:id="rId51"/>
    <p:sldId id="304" r:id="rId52"/>
    <p:sldId id="303" r:id="rId53"/>
    <p:sldId id="300"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0" d="100"/>
          <a:sy n="80" d="100"/>
        </p:scale>
        <p:origin x="-630" y="-7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slide" Target="slides/slide38.xml"/><Relationship Id="rId55"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41" Type="http://schemas.openxmlformats.org/officeDocument/2006/relationships/slide" Target="slides/slide29.xml"/><Relationship Id="rId54" Type="http://schemas.openxmlformats.org/officeDocument/2006/relationships/slide" Target="slides/slide4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39.xml"/><Relationship Id="rId3" Type="http://schemas.openxmlformats.org/officeDocument/2006/relationships/slideMaster" Target="slideMasters/slideMaster3.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image" Target="../media/image39.wmf"/><Relationship Id="rId1" Type="http://schemas.openxmlformats.org/officeDocument/2006/relationships/image" Target="../media/image3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74374A8-37EE-4205-9053-9531E8D94A84}" type="datetimeFigureOut">
              <a:rPr lang="en-US" smtClean="0"/>
              <a:pPr/>
              <a:t>5/5/2010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EEF088D-71AE-419F-BA3A-1AB799AA8AA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5DA561B-E441-4EBC-B9E3-225046102B74}" type="slidenum">
              <a:rPr lang="en-US">
                <a:solidFill>
                  <a:srgbClr val="000000"/>
                </a:solidFill>
              </a:rPr>
              <a:pPr/>
              <a:t>24</a:t>
            </a:fld>
            <a:endParaRPr lang="en-US">
              <a:solidFill>
                <a:srgbClr val="000000"/>
              </a:solidFill>
            </a:endParaRPr>
          </a:p>
        </p:txBody>
      </p:sp>
      <p:sp>
        <p:nvSpPr>
          <p:cNvPr id="151554" name="Rectangle 1026"/>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51555" name="Rectangle 1027"/>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r>
              <a:rPr lang="en-US"/>
              <a:t>The motivation behind most photonic circuits work is high performance and functionality.  We want to be able to incorporate several functions onto the same substrate using the same processes (for example, lasers, modulators, etc..).</a:t>
            </a:r>
          </a:p>
          <a:p>
            <a:r>
              <a:rPr lang="en-US"/>
              <a:t>And that requires a common material and fabrication process.  For our group, we’ve used the offset quantum well platform.  We’ve used that platform to successfully integrate all of the above.</a:t>
            </a:r>
          </a:p>
          <a:p>
            <a:r>
              <a:rPr lang="en-US"/>
              <a:t>One of the limitations of this platform and many other active-passive platforms is that it’s low confinement.  Here we have a fairly crude drawing of the optical mode, but what it’s representing is that the mode is not strongly confined to the core - the index contrast between the ridge core and the cladding is small, and this limits the bending radius of the waveguides.  Consequently, designs are essentially 1-dimensional, with compact waveguide delays or folded devices impossible to achieve.</a:t>
            </a:r>
          </a:p>
          <a:p>
            <a:r>
              <a:rPr lang="en-US"/>
              <a:t>To get around this limitation, we use TIR mirrors.  This consists of an etched trench that provides a discrete high-index contrast air-InP interface off of which the mode can reflect.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C76D0D8-DDFC-4DFB-A01F-90FB28664F1E}" type="slidenum">
              <a:rPr lang="en-US">
                <a:solidFill>
                  <a:srgbClr val="000000"/>
                </a:solidFill>
              </a:rPr>
              <a:pPr/>
              <a:t>33</a:t>
            </a:fld>
            <a:endParaRPr lang="en-US">
              <a:solidFill>
                <a:srgbClr val="000000"/>
              </a:solidFill>
            </a:endParaRPr>
          </a:p>
        </p:txBody>
      </p:sp>
      <p:sp>
        <p:nvSpPr>
          <p:cNvPr id="131074"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31075"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r>
              <a:rPr lang="en-US"/>
              <a:t>We next etch the ridge down to the waveguide layer.  We use reactive ion etching, with methane/hydrogen/argon, cycled with short 02 plasma etches to help remove polymer buildup for more vertical sidewall.</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05F6CA4-D8C5-4FA0-8109-18275BA36C23}" type="slidenum">
              <a:rPr lang="en-US">
                <a:solidFill>
                  <a:srgbClr val="000000"/>
                </a:solidFill>
              </a:rPr>
              <a:pPr/>
              <a:t>34</a:t>
            </a:fld>
            <a:endParaRPr lang="en-US">
              <a:solidFill>
                <a:srgbClr val="000000"/>
              </a:solidFill>
            </a:endParaRPr>
          </a:p>
        </p:txBody>
      </p:sp>
      <p:sp>
        <p:nvSpPr>
          <p:cNvPr id="133122"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33123"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r>
              <a:rPr lang="en-US"/>
              <a:t>We next pattern the deep etch window, evaporate SiO2, and lift off the SiO2 to expose an area adjacent to the ridge.  Notice that the SiNx mask is responsible for defining the mirror surface adjacent to the ridge.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024B224-5E02-43C1-B703-FA5A7EA1263B}" type="slidenum">
              <a:rPr lang="en-US">
                <a:solidFill>
                  <a:srgbClr val="000000"/>
                </a:solidFill>
              </a:rPr>
              <a:pPr/>
              <a:t>35</a:t>
            </a:fld>
            <a:endParaRPr lang="en-US">
              <a:solidFill>
                <a:srgbClr val="000000"/>
              </a:solidFill>
            </a:endParaRPr>
          </a:p>
        </p:txBody>
      </p:sp>
      <p:sp>
        <p:nvSpPr>
          <p:cNvPr id="135170"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35171"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r>
              <a:rPr lang="en-US"/>
              <a:t>A second etch is performed using the same RIE process as before - it’s important to etch deeply enough below the InGaAsP waveguide layer in order to reflect the entire optical mode.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250EF3F-BA73-4626-8C03-167756EAFEAA}" type="slidenum">
              <a:rPr lang="en-US">
                <a:solidFill>
                  <a:srgbClr val="000000"/>
                </a:solidFill>
              </a:rPr>
              <a:pPr/>
              <a:t>36</a:t>
            </a:fld>
            <a:endParaRPr lang="en-US">
              <a:solidFill>
                <a:srgbClr val="000000"/>
              </a:solidFill>
            </a:endParaRPr>
          </a:p>
        </p:txBody>
      </p:sp>
      <p:sp>
        <p:nvSpPr>
          <p:cNvPr id="137218"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37219"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r>
              <a:rPr lang="en-US"/>
              <a:t>And finally we remove the etch masks, and passivate the entire structure.</a:t>
            </a:r>
          </a:p>
          <a:p>
            <a:r>
              <a:rPr lang="en-US"/>
              <a:t>And here’s an SEM of what these typically look like.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1BA50D5-C1A4-4E0F-BAE1-DCFE9BD1769F}" type="slidenum">
              <a:rPr lang="en-US">
                <a:solidFill>
                  <a:srgbClr val="000000"/>
                </a:solidFill>
              </a:rPr>
              <a:pPr/>
              <a:t>25</a:t>
            </a:fld>
            <a:endParaRPr lang="en-US">
              <a:solidFill>
                <a:srgbClr val="000000"/>
              </a:solidFill>
            </a:endParaRPr>
          </a:p>
        </p:txBody>
      </p:sp>
      <p:sp>
        <p:nvSpPr>
          <p:cNvPr id="139266" name="Rectangle 1026"/>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39267" name="Rectangle 1027"/>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DFED742-A9AA-4F54-BBDF-B8BE37220AA1}" type="slidenum">
              <a:rPr lang="en-US">
                <a:solidFill>
                  <a:srgbClr val="000000"/>
                </a:solidFill>
              </a:rPr>
              <a:pPr/>
              <a:t>26</a:t>
            </a:fld>
            <a:endParaRPr lang="en-US">
              <a:solidFill>
                <a:srgbClr val="000000"/>
              </a:solidFill>
            </a:endParaRPr>
          </a:p>
        </p:txBody>
      </p:sp>
      <p:sp>
        <p:nvSpPr>
          <p:cNvPr id="145410" name="Rectangle 1026"/>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45411" name="Rectangle 1027"/>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9183DE2-43C6-421F-BEBE-5C69A2E9AF25}" type="slidenum">
              <a:rPr lang="en-US">
                <a:solidFill>
                  <a:srgbClr val="000000"/>
                </a:solidFill>
              </a:rPr>
              <a:pPr/>
              <a:t>27</a:t>
            </a:fld>
            <a:endParaRPr lang="en-US">
              <a:solidFill>
                <a:srgbClr val="000000"/>
              </a:solidFill>
            </a:endParaRPr>
          </a:p>
        </p:txBody>
      </p:sp>
      <p:sp>
        <p:nvSpPr>
          <p:cNvPr id="141314"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41315"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r>
              <a:rPr lang="en-US"/>
              <a:t>We simulated concave mirror designs using a 2D model and finite difference-time domain method.</a:t>
            </a:r>
          </a:p>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BD15B9B-C7BF-4395-A747-EF9B498A0BC3}" type="slidenum">
              <a:rPr lang="en-US">
                <a:solidFill>
                  <a:srgbClr val="000000"/>
                </a:solidFill>
              </a:rPr>
              <a:pPr/>
              <a:t>28</a:t>
            </a:fld>
            <a:endParaRPr lang="en-US">
              <a:solidFill>
                <a:srgbClr val="000000"/>
              </a:solidFill>
            </a:endParaRPr>
          </a:p>
        </p:txBody>
      </p:sp>
      <p:sp>
        <p:nvSpPr>
          <p:cNvPr id="143362"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43363"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8E68853C-A781-4C4E-990F-8EBCEC3F4100}" type="slidenum">
              <a:rPr lang="en-US">
                <a:solidFill>
                  <a:srgbClr val="000000"/>
                </a:solidFill>
              </a:rPr>
              <a:pPr/>
              <a:t>29</a:t>
            </a:fld>
            <a:endParaRPr lang="en-US">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8E68853C-A781-4C4E-990F-8EBCEC3F4100}" type="slidenum">
              <a:rPr lang="en-US">
                <a:solidFill>
                  <a:srgbClr val="000000"/>
                </a:solidFill>
              </a:rPr>
              <a:pPr/>
              <a:t>30</a:t>
            </a:fld>
            <a:endParaRPr lang="en-US">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8E68853C-A781-4C4E-990F-8EBCEC3F4100}" type="slidenum">
              <a:rPr lang="en-US">
                <a:solidFill>
                  <a:srgbClr val="000000"/>
                </a:solidFill>
              </a:rPr>
              <a:pPr/>
              <a:t>31</a:t>
            </a:fld>
            <a:endParaRPr lang="en-US">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C3A496-F7DB-43D2-9DAF-440E8B014AE4}" type="slidenum">
              <a:rPr lang="en-US">
                <a:solidFill>
                  <a:srgbClr val="000000"/>
                </a:solidFill>
              </a:rPr>
              <a:pPr/>
              <a:t>32</a:t>
            </a:fld>
            <a:endParaRPr lang="en-US">
              <a:solidFill>
                <a:srgbClr val="000000"/>
              </a:solidFill>
            </a:endParaRPr>
          </a:p>
        </p:txBody>
      </p:sp>
      <p:sp>
        <p:nvSpPr>
          <p:cNvPr id="129026"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29027" name="Rectangle 3"/>
          <p:cNvSpPr>
            <a:spLocks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r>
              <a:rPr lang="en-US"/>
              <a:t>To understand the mirror design, it helps to first cover the self-aligned fabrication process.</a:t>
            </a:r>
          </a:p>
          <a:p>
            <a:r>
              <a:rPr lang="en-US"/>
              <a:t>First we define our waveguide ridge and mirror interface using a hard mask, which in this case is SiNx</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F9533F3-BCBD-4CA8-8483-B20D0E5657DB}" type="datetimeFigureOut">
              <a:rPr lang="en-US" smtClean="0"/>
              <a:pPr/>
              <a:t>5/5/2010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08D21D-8F31-4FA4-92DD-B738582EDFC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F9533F3-BCBD-4CA8-8483-B20D0E5657DB}" type="datetimeFigureOut">
              <a:rPr lang="en-US" smtClean="0"/>
              <a:pPr/>
              <a:t>5/5/2010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08D21D-8F31-4FA4-92DD-B738582EDFC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F9533F3-BCBD-4CA8-8483-B20D0E5657DB}" type="datetimeFigureOut">
              <a:rPr lang="en-US" smtClean="0"/>
              <a:pPr/>
              <a:t>5/5/2010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08D21D-8F31-4FA4-92DD-B738582EDFC5}"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F72BC56-1B58-4FD6-B39B-C46A6BA487A9}"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F72BC56-1B58-4FD6-B39B-C46A6BA487A9}"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F72BC56-1B58-4FD6-B39B-C46A6BA487A9}"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F72BC56-1B58-4FD6-B39B-C46A6BA487A9}"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F72BC56-1B58-4FD6-B39B-C46A6BA487A9}"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F72BC56-1B58-4FD6-B39B-C46A6BA487A9}"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F72BC56-1B58-4FD6-B39B-C46A6BA487A9}"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F72BC56-1B58-4FD6-B39B-C46A6BA487A9}"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6038"/>
            <a:ext cx="8229600" cy="868362"/>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1066800"/>
            <a:ext cx="82296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F9533F3-BCBD-4CA8-8483-B20D0E5657DB}" type="datetimeFigureOut">
              <a:rPr lang="en-US" smtClean="0"/>
              <a:pPr/>
              <a:t>5/5/2010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08D21D-8F31-4FA4-92DD-B738582EDFC5}"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F72BC56-1B58-4FD6-B39B-C46A6BA487A9}"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F72BC56-1B58-4FD6-B39B-C46A6BA487A9}"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F72BC56-1B58-4FD6-B39B-C46A6BA487A9}"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9533F3-BCBD-4CA8-8483-B20D0E5657DB}" type="datetimeFigureOut">
              <a:rPr lang="en-US" smtClean="0"/>
              <a:pPr/>
              <a:t>5/5/2010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08D21D-8F31-4FA4-92DD-B738582EDFC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F9533F3-BCBD-4CA8-8483-B20D0E5657DB}" type="datetimeFigureOut">
              <a:rPr lang="en-US" smtClean="0"/>
              <a:pPr/>
              <a:t>5/5/2010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08D21D-8F31-4FA4-92DD-B738582EDFC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F9533F3-BCBD-4CA8-8483-B20D0E5657DB}" type="datetimeFigureOut">
              <a:rPr lang="en-US" smtClean="0"/>
              <a:pPr/>
              <a:t>5/5/2010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008D21D-8F31-4FA4-92DD-B738582EDFC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F9533F3-BCBD-4CA8-8483-B20D0E5657DB}" type="datetimeFigureOut">
              <a:rPr lang="en-US" smtClean="0"/>
              <a:pPr/>
              <a:t>5/5/2010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008D21D-8F31-4FA4-92DD-B738582EDFC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9533F3-BCBD-4CA8-8483-B20D0E5657DB}" type="datetimeFigureOut">
              <a:rPr lang="en-US" smtClean="0"/>
              <a:pPr/>
              <a:t>5/5/2010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008D21D-8F31-4FA4-92DD-B738582EDFC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9533F3-BCBD-4CA8-8483-B20D0E5657DB}" type="datetimeFigureOut">
              <a:rPr lang="en-US" smtClean="0"/>
              <a:pPr/>
              <a:t>5/5/2010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08D21D-8F31-4FA4-92DD-B738582EDFC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9533F3-BCBD-4CA8-8483-B20D0E5657DB}" type="datetimeFigureOut">
              <a:rPr lang="en-US" smtClean="0"/>
              <a:pPr/>
              <a:t>5/5/2010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08D21D-8F31-4FA4-92DD-B738582EDFC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0.xml"/><Relationship Id="rId1" Type="http://schemas.openxmlformats.org/officeDocument/2006/relationships/slideLayout" Target="../slideLayouts/slideLayout20.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1.xml"/><Relationship Id="rId1" Type="http://schemas.openxmlformats.org/officeDocument/2006/relationships/slideLayout" Target="../slideLayouts/slideLayout21.xml"/></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2.xml"/><Relationship Id="rId1"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6.xml"/><Relationship Id="rId1" Type="http://schemas.openxmlformats.org/officeDocument/2006/relationships/slideLayout" Target="../slideLayouts/slideLayout16.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7.xml"/><Relationship Id="rId1" Type="http://schemas.openxmlformats.org/officeDocument/2006/relationships/slideLayout" Target="../slideLayouts/slideLayout17.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8.xml"/><Relationship Id="rId1" Type="http://schemas.openxmlformats.org/officeDocument/2006/relationships/slideLayout" Target="../slideLayouts/slideLayout18.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9.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9533F3-BCBD-4CA8-8483-B20D0E5657DB}" type="datetimeFigureOut">
              <a:rPr lang="en-US" smtClean="0"/>
              <a:pPr/>
              <a:t>5/5/2010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08D21D-8F31-4FA4-92DD-B738582EDFC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smtClean="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smtClean="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8643539D-88FC-4621-BEAE-9A1556D14058}" type="slidenum">
              <a:rPr lang="en-US" smtClean="0">
                <a:solidFill>
                  <a:srgbClr val="000000"/>
                </a:solidFill>
              </a:rPr>
              <a:pPr fontAlgn="base">
                <a:spcBef>
                  <a:spcPct val="0"/>
                </a:spcBef>
                <a:spcAft>
                  <a:spcPct val="0"/>
                </a:spcAft>
              </a:pPr>
              <a:t>‹#›</a:t>
            </a:fld>
            <a:endParaRPr lang="en-US" smtClean="0">
              <a:solidFill>
                <a:srgbClr val="000000"/>
              </a:solidFill>
            </a:endParaRPr>
          </a:p>
        </p:txBody>
      </p:sp>
      <p:pic>
        <p:nvPicPr>
          <p:cNvPr id="1031" name="Picture 7" descr="ucsb_banner"/>
          <p:cNvPicPr>
            <a:picLocks noChangeAspect="1" noChangeArrowheads="1"/>
          </p:cNvPicPr>
          <p:nvPr userDrawn="1"/>
        </p:nvPicPr>
        <p:blipFill>
          <a:blip r:embed="rId3" cstate="print"/>
          <a:srcRect b="10820"/>
          <a:stretch>
            <a:fillRect/>
          </a:stretch>
        </p:blipFill>
        <p:spPr bwMode="auto">
          <a:xfrm>
            <a:off x="0" y="-76200"/>
            <a:ext cx="9144000" cy="1295400"/>
          </a:xfrm>
          <a:prstGeom prst="rect">
            <a:avLst/>
          </a:prstGeom>
          <a:noFill/>
        </p:spPr>
      </p:pic>
    </p:spTree>
  </p:cSld>
  <p:clrMap bg1="lt1" tx1="dk1" bg2="lt2" tx2="dk2" accent1="accent1" accent2="accent2" accent3="accent3" accent4="accent4" accent5="accent5" accent6="accent6" hlink="hlink" folHlink="folHlink"/>
  <p:sldLayoutIdLst>
    <p:sldLayoutId id="2147483677" r:id="rId1"/>
  </p:sldLayoutIdLst>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smtClean="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smtClean="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8643539D-88FC-4621-BEAE-9A1556D14058}" type="slidenum">
              <a:rPr lang="en-US" smtClean="0">
                <a:solidFill>
                  <a:srgbClr val="000000"/>
                </a:solidFill>
              </a:rPr>
              <a:pPr fontAlgn="base">
                <a:spcBef>
                  <a:spcPct val="0"/>
                </a:spcBef>
                <a:spcAft>
                  <a:spcPct val="0"/>
                </a:spcAft>
              </a:pPr>
              <a:t>‹#›</a:t>
            </a:fld>
            <a:endParaRPr lang="en-US" smtClean="0">
              <a:solidFill>
                <a:srgbClr val="000000"/>
              </a:solidFill>
            </a:endParaRPr>
          </a:p>
        </p:txBody>
      </p:sp>
      <p:pic>
        <p:nvPicPr>
          <p:cNvPr id="1031" name="Picture 7" descr="ucsb_banner"/>
          <p:cNvPicPr>
            <a:picLocks noChangeAspect="1" noChangeArrowheads="1"/>
          </p:cNvPicPr>
          <p:nvPr userDrawn="1"/>
        </p:nvPicPr>
        <p:blipFill>
          <a:blip r:embed="rId3" cstate="print"/>
          <a:srcRect b="10820"/>
          <a:stretch>
            <a:fillRect/>
          </a:stretch>
        </p:blipFill>
        <p:spPr bwMode="auto">
          <a:xfrm>
            <a:off x="0" y="-76200"/>
            <a:ext cx="9144000" cy="1295400"/>
          </a:xfrm>
          <a:prstGeom prst="rect">
            <a:avLst/>
          </a:prstGeom>
          <a:noFill/>
        </p:spPr>
      </p:pic>
    </p:spTree>
  </p:cSld>
  <p:clrMap bg1="lt1" tx1="dk1" bg2="lt2" tx2="dk2" accent1="accent1" accent2="accent2" accent3="accent3" accent4="accent4" accent5="accent5" accent6="accent6" hlink="hlink" folHlink="folHlink"/>
  <p:sldLayoutIdLst>
    <p:sldLayoutId id="2147483679" r:id="rId1"/>
  </p:sldLayoutIdLst>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smtClean="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smtClean="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8643539D-88FC-4621-BEAE-9A1556D14058}" type="slidenum">
              <a:rPr lang="en-US" smtClean="0">
                <a:solidFill>
                  <a:srgbClr val="000000"/>
                </a:solidFill>
              </a:rPr>
              <a:pPr fontAlgn="base">
                <a:spcBef>
                  <a:spcPct val="0"/>
                </a:spcBef>
                <a:spcAft>
                  <a:spcPct val="0"/>
                </a:spcAft>
              </a:pPr>
              <a:t>‹#›</a:t>
            </a:fld>
            <a:endParaRPr lang="en-US" smtClean="0">
              <a:solidFill>
                <a:srgbClr val="000000"/>
              </a:solidFill>
            </a:endParaRPr>
          </a:p>
        </p:txBody>
      </p:sp>
      <p:pic>
        <p:nvPicPr>
          <p:cNvPr id="1031" name="Picture 7" descr="ucsb_banner"/>
          <p:cNvPicPr>
            <a:picLocks noChangeAspect="1" noChangeArrowheads="1"/>
          </p:cNvPicPr>
          <p:nvPr userDrawn="1"/>
        </p:nvPicPr>
        <p:blipFill>
          <a:blip r:embed="rId3" cstate="print"/>
          <a:srcRect b="10820"/>
          <a:stretch>
            <a:fillRect/>
          </a:stretch>
        </p:blipFill>
        <p:spPr bwMode="auto">
          <a:xfrm>
            <a:off x="0" y="-76200"/>
            <a:ext cx="9144000" cy="1295400"/>
          </a:xfrm>
          <a:prstGeom prst="rect">
            <a:avLst/>
          </a:prstGeom>
          <a:noFill/>
        </p:spPr>
      </p:pic>
    </p:spTree>
  </p:cSld>
  <p:clrMap bg1="lt1" tx1="dk1" bg2="lt2" tx2="dk2" accent1="accent1" accent2="accent2" accent3="accent3" accent4="accent4" accent5="accent5" accent6="accent6" hlink="hlink" folHlink="folHlink"/>
  <p:sldLayoutIdLst>
    <p:sldLayoutId id="2147483681" r:id="rId1"/>
  </p:sldLayoutIdLst>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smtClean="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smtClean="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8643539D-88FC-4621-BEAE-9A1556D14058}" type="slidenum">
              <a:rPr lang="en-US" smtClean="0">
                <a:solidFill>
                  <a:srgbClr val="000000"/>
                </a:solidFill>
              </a:rPr>
              <a:pPr fontAlgn="base">
                <a:spcBef>
                  <a:spcPct val="0"/>
                </a:spcBef>
                <a:spcAft>
                  <a:spcPct val="0"/>
                </a:spcAft>
              </a:pPr>
              <a:t>‹#›</a:t>
            </a:fld>
            <a:endParaRPr lang="en-US" smtClean="0">
              <a:solidFill>
                <a:srgbClr val="000000"/>
              </a:solidFill>
            </a:endParaRPr>
          </a:p>
        </p:txBody>
      </p:sp>
      <p:pic>
        <p:nvPicPr>
          <p:cNvPr id="1031" name="Picture 7" descr="ucsb_banner"/>
          <p:cNvPicPr>
            <a:picLocks noChangeAspect="1" noChangeArrowheads="1"/>
          </p:cNvPicPr>
          <p:nvPr userDrawn="1"/>
        </p:nvPicPr>
        <p:blipFill>
          <a:blip r:embed="rId3" cstate="print"/>
          <a:srcRect b="10820"/>
          <a:stretch>
            <a:fillRect/>
          </a:stretch>
        </p:blipFill>
        <p:spPr bwMode="auto">
          <a:xfrm>
            <a:off x="0" y="-76200"/>
            <a:ext cx="9144000" cy="1295400"/>
          </a:xfrm>
          <a:prstGeom prst="rect">
            <a:avLst/>
          </a:prstGeom>
          <a:noFill/>
        </p:spPr>
      </p:pic>
    </p:spTree>
  </p:cSld>
  <p:clrMap bg1="lt1" tx1="dk1" bg2="lt2" tx2="dk2" accent1="accent1" accent2="accent2" accent3="accent3" accent4="accent4" accent5="accent5" accent6="accent6" hlink="hlink" folHlink="folHlink"/>
  <p:sldLayoutIdLst>
    <p:sldLayoutId id="2147483661" r:id="rId1"/>
  </p:sldLayoutIdLst>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smtClean="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smtClean="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8643539D-88FC-4621-BEAE-9A1556D14058}" type="slidenum">
              <a:rPr lang="en-US" smtClean="0">
                <a:solidFill>
                  <a:srgbClr val="000000"/>
                </a:solidFill>
              </a:rPr>
              <a:pPr fontAlgn="base">
                <a:spcBef>
                  <a:spcPct val="0"/>
                </a:spcBef>
                <a:spcAft>
                  <a:spcPct val="0"/>
                </a:spcAft>
              </a:pPr>
              <a:t>‹#›</a:t>
            </a:fld>
            <a:endParaRPr lang="en-US" smtClean="0">
              <a:solidFill>
                <a:srgbClr val="000000"/>
              </a:solidFill>
            </a:endParaRPr>
          </a:p>
        </p:txBody>
      </p:sp>
      <p:pic>
        <p:nvPicPr>
          <p:cNvPr id="1031" name="Picture 7" descr="ucsb_banner"/>
          <p:cNvPicPr>
            <a:picLocks noChangeAspect="1" noChangeArrowheads="1"/>
          </p:cNvPicPr>
          <p:nvPr userDrawn="1"/>
        </p:nvPicPr>
        <p:blipFill>
          <a:blip r:embed="rId3" cstate="print"/>
          <a:srcRect b="10820"/>
          <a:stretch>
            <a:fillRect/>
          </a:stretch>
        </p:blipFill>
        <p:spPr bwMode="auto">
          <a:xfrm>
            <a:off x="0" y="-76200"/>
            <a:ext cx="9144000" cy="1295400"/>
          </a:xfrm>
          <a:prstGeom prst="rect">
            <a:avLst/>
          </a:prstGeom>
          <a:noFill/>
        </p:spPr>
      </p:pic>
    </p:spTree>
  </p:cSld>
  <p:clrMap bg1="lt1" tx1="dk1" bg2="lt2" tx2="dk2" accent1="accent1" accent2="accent2" accent3="accent3" accent4="accent4" accent5="accent5" accent6="accent6" hlink="hlink" folHlink="folHlink"/>
  <p:sldLayoutIdLst>
    <p:sldLayoutId id="2147483663" r:id="rId1"/>
  </p:sldLayoutIdLst>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smtClean="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smtClean="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8643539D-88FC-4621-BEAE-9A1556D14058}" type="slidenum">
              <a:rPr lang="en-US" smtClean="0">
                <a:solidFill>
                  <a:srgbClr val="000000"/>
                </a:solidFill>
              </a:rPr>
              <a:pPr fontAlgn="base">
                <a:spcBef>
                  <a:spcPct val="0"/>
                </a:spcBef>
                <a:spcAft>
                  <a:spcPct val="0"/>
                </a:spcAft>
              </a:pPr>
              <a:t>‹#›</a:t>
            </a:fld>
            <a:endParaRPr lang="en-US" smtClean="0">
              <a:solidFill>
                <a:srgbClr val="000000"/>
              </a:solidFill>
            </a:endParaRPr>
          </a:p>
        </p:txBody>
      </p:sp>
      <p:pic>
        <p:nvPicPr>
          <p:cNvPr id="1031" name="Picture 7" descr="ucsb_banner"/>
          <p:cNvPicPr>
            <a:picLocks noChangeAspect="1" noChangeArrowheads="1"/>
          </p:cNvPicPr>
          <p:nvPr userDrawn="1"/>
        </p:nvPicPr>
        <p:blipFill>
          <a:blip r:embed="rId3" cstate="print"/>
          <a:srcRect b="10820"/>
          <a:stretch>
            <a:fillRect/>
          </a:stretch>
        </p:blipFill>
        <p:spPr bwMode="auto">
          <a:xfrm>
            <a:off x="0" y="-76200"/>
            <a:ext cx="9144000" cy="1295400"/>
          </a:xfrm>
          <a:prstGeom prst="rect">
            <a:avLst/>
          </a:prstGeom>
          <a:noFill/>
        </p:spPr>
      </p:pic>
    </p:spTree>
  </p:cSld>
  <p:clrMap bg1="lt1" tx1="dk1" bg2="lt2" tx2="dk2" accent1="accent1" accent2="accent2" accent3="accent3" accent4="accent4" accent5="accent5" accent6="accent6" hlink="hlink" folHlink="folHlink"/>
  <p:sldLayoutIdLst>
    <p:sldLayoutId id="2147483665" r:id="rId1"/>
  </p:sldLayoutIdLst>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smtClean="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smtClean="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8643539D-88FC-4621-BEAE-9A1556D14058}" type="slidenum">
              <a:rPr lang="en-US" smtClean="0">
                <a:solidFill>
                  <a:srgbClr val="000000"/>
                </a:solidFill>
              </a:rPr>
              <a:pPr fontAlgn="base">
                <a:spcBef>
                  <a:spcPct val="0"/>
                </a:spcBef>
                <a:spcAft>
                  <a:spcPct val="0"/>
                </a:spcAft>
              </a:pPr>
              <a:t>‹#›</a:t>
            </a:fld>
            <a:endParaRPr lang="en-US" smtClean="0">
              <a:solidFill>
                <a:srgbClr val="000000"/>
              </a:solidFill>
            </a:endParaRPr>
          </a:p>
        </p:txBody>
      </p:sp>
      <p:pic>
        <p:nvPicPr>
          <p:cNvPr id="1031" name="Picture 7" descr="ucsb_banner"/>
          <p:cNvPicPr>
            <a:picLocks noChangeAspect="1" noChangeArrowheads="1"/>
          </p:cNvPicPr>
          <p:nvPr userDrawn="1"/>
        </p:nvPicPr>
        <p:blipFill>
          <a:blip r:embed="rId3" cstate="print"/>
          <a:srcRect b="10820"/>
          <a:stretch>
            <a:fillRect/>
          </a:stretch>
        </p:blipFill>
        <p:spPr bwMode="auto">
          <a:xfrm>
            <a:off x="0" y="-76200"/>
            <a:ext cx="9144000" cy="1295400"/>
          </a:xfrm>
          <a:prstGeom prst="rect">
            <a:avLst/>
          </a:prstGeom>
          <a:noFill/>
        </p:spPr>
      </p:pic>
    </p:spTree>
  </p:cSld>
  <p:clrMap bg1="lt1" tx1="dk1" bg2="lt2" tx2="dk2" accent1="accent1" accent2="accent2" accent3="accent3" accent4="accent4" accent5="accent5" accent6="accent6" hlink="hlink" folHlink="folHlink"/>
  <p:sldLayoutIdLst>
    <p:sldLayoutId id="2147483667" r:id="rId1"/>
  </p:sldLayoutIdLst>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smtClean="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smtClean="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8643539D-88FC-4621-BEAE-9A1556D14058}" type="slidenum">
              <a:rPr lang="en-US" smtClean="0">
                <a:solidFill>
                  <a:srgbClr val="000000"/>
                </a:solidFill>
              </a:rPr>
              <a:pPr fontAlgn="base">
                <a:spcBef>
                  <a:spcPct val="0"/>
                </a:spcBef>
                <a:spcAft>
                  <a:spcPct val="0"/>
                </a:spcAft>
              </a:pPr>
              <a:t>‹#›</a:t>
            </a:fld>
            <a:endParaRPr lang="en-US" smtClean="0">
              <a:solidFill>
                <a:srgbClr val="000000"/>
              </a:solidFill>
            </a:endParaRPr>
          </a:p>
        </p:txBody>
      </p:sp>
      <p:pic>
        <p:nvPicPr>
          <p:cNvPr id="1031" name="Picture 7" descr="ucsb_banner"/>
          <p:cNvPicPr>
            <a:picLocks noChangeAspect="1" noChangeArrowheads="1"/>
          </p:cNvPicPr>
          <p:nvPr userDrawn="1"/>
        </p:nvPicPr>
        <p:blipFill>
          <a:blip r:embed="rId3" cstate="print"/>
          <a:srcRect b="10820"/>
          <a:stretch>
            <a:fillRect/>
          </a:stretch>
        </p:blipFill>
        <p:spPr bwMode="auto">
          <a:xfrm>
            <a:off x="0" y="-76200"/>
            <a:ext cx="9144000" cy="1295400"/>
          </a:xfrm>
          <a:prstGeom prst="rect">
            <a:avLst/>
          </a:prstGeom>
          <a:noFill/>
        </p:spPr>
      </p:pic>
    </p:spTree>
  </p:cSld>
  <p:clrMap bg1="lt1" tx1="dk1" bg2="lt2" tx2="dk2" accent1="accent1" accent2="accent2" accent3="accent3" accent4="accent4" accent5="accent5" accent6="accent6" hlink="hlink" folHlink="folHlink"/>
  <p:sldLayoutIdLst>
    <p:sldLayoutId id="2147483669" r:id="rId1"/>
  </p:sldLayoutIdLst>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smtClean="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smtClean="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8643539D-88FC-4621-BEAE-9A1556D14058}" type="slidenum">
              <a:rPr lang="en-US" smtClean="0">
                <a:solidFill>
                  <a:srgbClr val="000000"/>
                </a:solidFill>
              </a:rPr>
              <a:pPr fontAlgn="base">
                <a:spcBef>
                  <a:spcPct val="0"/>
                </a:spcBef>
                <a:spcAft>
                  <a:spcPct val="0"/>
                </a:spcAft>
              </a:pPr>
              <a:t>‹#›</a:t>
            </a:fld>
            <a:endParaRPr lang="en-US" smtClean="0">
              <a:solidFill>
                <a:srgbClr val="000000"/>
              </a:solidFill>
            </a:endParaRPr>
          </a:p>
        </p:txBody>
      </p:sp>
      <p:pic>
        <p:nvPicPr>
          <p:cNvPr id="1031" name="Picture 7" descr="ucsb_banner"/>
          <p:cNvPicPr>
            <a:picLocks noChangeAspect="1" noChangeArrowheads="1"/>
          </p:cNvPicPr>
          <p:nvPr userDrawn="1"/>
        </p:nvPicPr>
        <p:blipFill>
          <a:blip r:embed="rId3" cstate="print"/>
          <a:srcRect b="10820"/>
          <a:stretch>
            <a:fillRect/>
          </a:stretch>
        </p:blipFill>
        <p:spPr bwMode="auto">
          <a:xfrm>
            <a:off x="0" y="-76200"/>
            <a:ext cx="9144000" cy="1295400"/>
          </a:xfrm>
          <a:prstGeom prst="rect">
            <a:avLst/>
          </a:prstGeom>
          <a:noFill/>
        </p:spPr>
      </p:pic>
    </p:spTree>
  </p:cSld>
  <p:clrMap bg1="lt1" tx1="dk1" bg2="lt2" tx2="dk2" accent1="accent1" accent2="accent2" accent3="accent3" accent4="accent4" accent5="accent5" accent6="accent6" hlink="hlink" folHlink="folHlink"/>
  <p:sldLayoutIdLst>
    <p:sldLayoutId id="2147483671" r:id="rId1"/>
  </p:sldLayoutIdLst>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smtClean="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smtClean="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8643539D-88FC-4621-BEAE-9A1556D14058}" type="slidenum">
              <a:rPr lang="en-US" smtClean="0">
                <a:solidFill>
                  <a:srgbClr val="000000"/>
                </a:solidFill>
              </a:rPr>
              <a:pPr fontAlgn="base">
                <a:spcBef>
                  <a:spcPct val="0"/>
                </a:spcBef>
                <a:spcAft>
                  <a:spcPct val="0"/>
                </a:spcAft>
              </a:pPr>
              <a:t>‹#›</a:t>
            </a:fld>
            <a:endParaRPr lang="en-US" smtClean="0">
              <a:solidFill>
                <a:srgbClr val="000000"/>
              </a:solidFill>
            </a:endParaRPr>
          </a:p>
        </p:txBody>
      </p:sp>
      <p:pic>
        <p:nvPicPr>
          <p:cNvPr id="1031" name="Picture 7" descr="ucsb_banner"/>
          <p:cNvPicPr>
            <a:picLocks noChangeAspect="1" noChangeArrowheads="1"/>
          </p:cNvPicPr>
          <p:nvPr userDrawn="1"/>
        </p:nvPicPr>
        <p:blipFill>
          <a:blip r:embed="rId3" cstate="print"/>
          <a:srcRect b="10820"/>
          <a:stretch>
            <a:fillRect/>
          </a:stretch>
        </p:blipFill>
        <p:spPr bwMode="auto">
          <a:xfrm>
            <a:off x="0" y="-76200"/>
            <a:ext cx="9144000" cy="1295400"/>
          </a:xfrm>
          <a:prstGeom prst="rect">
            <a:avLst/>
          </a:prstGeom>
          <a:noFill/>
        </p:spPr>
      </p:pic>
    </p:spTree>
  </p:cSld>
  <p:clrMap bg1="lt1" tx1="dk1" bg2="lt2" tx2="dk2" accent1="accent1" accent2="accent2" accent3="accent3" accent4="accent4" accent5="accent5" accent6="accent6" hlink="hlink" folHlink="folHlink"/>
  <p:sldLayoutIdLst>
    <p:sldLayoutId id="2147483673" r:id="rId1"/>
  </p:sldLayoutIdLst>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smtClean="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smtClean="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8643539D-88FC-4621-BEAE-9A1556D14058}" type="slidenum">
              <a:rPr lang="en-US" smtClean="0">
                <a:solidFill>
                  <a:srgbClr val="000000"/>
                </a:solidFill>
              </a:rPr>
              <a:pPr fontAlgn="base">
                <a:spcBef>
                  <a:spcPct val="0"/>
                </a:spcBef>
                <a:spcAft>
                  <a:spcPct val="0"/>
                </a:spcAft>
              </a:pPr>
              <a:t>‹#›</a:t>
            </a:fld>
            <a:endParaRPr lang="en-US" smtClean="0">
              <a:solidFill>
                <a:srgbClr val="000000"/>
              </a:solidFill>
            </a:endParaRPr>
          </a:p>
        </p:txBody>
      </p:sp>
      <p:pic>
        <p:nvPicPr>
          <p:cNvPr id="1031" name="Picture 7" descr="ucsb_banner"/>
          <p:cNvPicPr>
            <a:picLocks noChangeAspect="1" noChangeArrowheads="1"/>
          </p:cNvPicPr>
          <p:nvPr userDrawn="1"/>
        </p:nvPicPr>
        <p:blipFill>
          <a:blip r:embed="rId3" cstate="print"/>
          <a:srcRect b="10820"/>
          <a:stretch>
            <a:fillRect/>
          </a:stretch>
        </p:blipFill>
        <p:spPr bwMode="auto">
          <a:xfrm>
            <a:off x="0" y="-76200"/>
            <a:ext cx="9144000" cy="1295400"/>
          </a:xfrm>
          <a:prstGeom prst="rect">
            <a:avLst/>
          </a:prstGeom>
          <a:noFill/>
        </p:spPr>
      </p:pic>
    </p:spTree>
  </p:cSld>
  <p:clrMap bg1="lt1" tx1="dk1" bg2="lt2" tx2="dk2" accent1="accent1" accent2="accent2" accent3="accent3" accent4="accent4" accent5="accent5" accent6="accent6" hlink="hlink" folHlink="folHlink"/>
  <p:sldLayoutIdLst>
    <p:sldLayoutId id="2147483675" r:id="rId1"/>
  </p:sldLayoutIdLst>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curved_wgds.pdf"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xml"/><Relationship Id="rId1" Type="http://schemas.openxmlformats.org/officeDocument/2006/relationships/slideLayout" Target="../slideLayouts/slideLayout19.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xml"/><Relationship Id="rId1" Type="http://schemas.openxmlformats.org/officeDocument/2006/relationships/slideLayout" Target="../slideLayouts/slideLayout20.xml"/><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notesSlide" Target="../notesSlides/notesSlide5.xml"/><Relationship Id="rId7" Type="http://schemas.openxmlformats.org/officeDocument/2006/relationships/oleObject" Target="../embeddings/Microsoft_Office_Excel_97-2003_Worksheet2.xls"/><Relationship Id="rId12" Type="http://schemas.openxmlformats.org/officeDocument/2006/relationships/oleObject" Target="../embeddings/Microsoft_Office_Excel_97-2003_Worksheet3.xls"/><Relationship Id="rId2" Type="http://schemas.openxmlformats.org/officeDocument/2006/relationships/slideLayout" Target="../slideLayouts/slideLayout21.xml"/><Relationship Id="rId1" Type="http://schemas.openxmlformats.org/officeDocument/2006/relationships/vmlDrawing" Target="../drawings/vmlDrawing1.vml"/><Relationship Id="rId6" Type="http://schemas.openxmlformats.org/officeDocument/2006/relationships/image" Target="../media/image42.png"/><Relationship Id="rId11" Type="http://schemas.openxmlformats.org/officeDocument/2006/relationships/image" Target="../media/image46.png"/><Relationship Id="rId5" Type="http://schemas.openxmlformats.org/officeDocument/2006/relationships/image" Target="../media/image41.png"/><Relationship Id="rId10" Type="http://schemas.openxmlformats.org/officeDocument/2006/relationships/image" Target="../media/image45.png"/><Relationship Id="rId4" Type="http://schemas.openxmlformats.org/officeDocument/2006/relationships/oleObject" Target="../embeddings/Microsoft_Office_Excel_97-2003_Worksheet1.xls"/><Relationship Id="rId9" Type="http://schemas.openxmlformats.org/officeDocument/2006/relationships/image" Target="../media/image44.png"/></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22.xml"/><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8.xml"/><Relationship Id="rId1" Type="http://schemas.openxmlformats.org/officeDocument/2006/relationships/slideLayout" Target="../slideLayouts/slideLayout22.xml"/><Relationship Id="rId5" Type="http://schemas.openxmlformats.org/officeDocument/2006/relationships/image" Target="../media/image51.png"/><Relationship Id="rId4" Type="http://schemas.openxmlformats.org/officeDocument/2006/relationships/image" Target="../media/image32.jpeg"/></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53.png"/></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0.xml"/><Relationship Id="rId1" Type="http://schemas.openxmlformats.org/officeDocument/2006/relationships/slideLayout" Target="../slideLayouts/slideLayout14.xml"/><Relationship Id="rId5" Type="http://schemas.openxmlformats.org/officeDocument/2006/relationships/image" Target="../media/image54.png"/><Relationship Id="rId4" Type="http://schemas.openxmlformats.org/officeDocument/2006/relationships/image" Target="../media/image53.png"/></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35.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12.xml"/><Relationship Id="rId1" Type="http://schemas.openxmlformats.org/officeDocument/2006/relationships/slideLayout" Target="../slideLayouts/slideLayout16.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36.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13.xml"/><Relationship Id="rId1" Type="http://schemas.openxmlformats.org/officeDocument/2006/relationships/slideLayout" Target="../slideLayouts/slideLayout17.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 Id="rId9" Type="http://schemas.openxmlformats.org/officeDocument/2006/relationships/image" Target="../media/image58.jpeg"/></Relationships>
</file>

<file path=ppt/slides/_rels/slide3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hyperlink" Target="thesisvandam_awg.pdf" TargetMode="Externa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4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ECE 227C – Photonic Integrated Circuits</a:t>
            </a:r>
            <a:endParaRPr lang="en-US" dirty="0"/>
          </a:p>
        </p:txBody>
      </p:sp>
      <p:sp>
        <p:nvSpPr>
          <p:cNvPr id="3" name="Subtitle 2"/>
          <p:cNvSpPr>
            <a:spLocks noGrp="1"/>
          </p:cNvSpPr>
          <p:nvPr>
            <p:ph type="subTitle" idx="1"/>
          </p:nvPr>
        </p:nvSpPr>
        <p:spPr/>
        <p:txBody>
          <a:bodyPr/>
          <a:lstStyle/>
          <a:p>
            <a:r>
              <a:rPr lang="en-US" dirty="0" smtClean="0"/>
              <a:t>Dr. Milan Ma</a:t>
            </a:r>
            <a:r>
              <a:rPr lang="sr-Latn-CS" dirty="0" smtClean="0"/>
              <a:t>šanović</a:t>
            </a:r>
          </a:p>
          <a:p>
            <a:r>
              <a:rPr lang="sr-Latn-CS" dirty="0" smtClean="0"/>
              <a:t>Spring 2010</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Radiation Losses</a:t>
            </a:r>
            <a:endParaRPr lang="en-US" dirty="0"/>
          </a:p>
        </p:txBody>
      </p:sp>
      <p:sp>
        <p:nvSpPr>
          <p:cNvPr id="3" name="Content Placeholder 2"/>
          <p:cNvSpPr>
            <a:spLocks noGrp="1"/>
          </p:cNvSpPr>
          <p:nvPr>
            <p:ph idx="1"/>
          </p:nvPr>
        </p:nvSpPr>
        <p:spPr>
          <a:xfrm>
            <a:off x="457200" y="1066800"/>
            <a:ext cx="8229600" cy="5562600"/>
          </a:xfrm>
        </p:spPr>
        <p:txBody>
          <a:bodyPr>
            <a:normAutofit/>
          </a:bodyPr>
          <a:lstStyle/>
          <a:p>
            <a:r>
              <a:rPr lang="en-US" dirty="0" smtClean="0"/>
              <a:t>Leakage into the substrate</a:t>
            </a:r>
          </a:p>
          <a:p>
            <a:r>
              <a:rPr lang="en-US" dirty="0" smtClean="0"/>
              <a:t>Bends</a:t>
            </a:r>
          </a:p>
          <a:p>
            <a:endParaRPr lang="en-US" dirty="0" smtClean="0"/>
          </a:p>
          <a:p>
            <a:endParaRPr lang="en-US" dirty="0" smtClean="0"/>
          </a:p>
          <a:p>
            <a:endParaRPr lang="en-US" dirty="0" smtClean="0"/>
          </a:p>
          <a:p>
            <a:endParaRPr lang="en-US" dirty="0" smtClean="0"/>
          </a:p>
          <a:p>
            <a:endParaRPr lang="en-US" dirty="0" smtClean="0"/>
          </a:p>
          <a:p>
            <a:pPr lvl="1"/>
            <a:r>
              <a:rPr lang="en-US" dirty="0" smtClean="0"/>
              <a:t>At some radius, exponential tail travels faster than the speed of light -&gt; light beyond this curvature must be radiated</a:t>
            </a:r>
          </a:p>
          <a:p>
            <a:pPr lvl="1"/>
            <a:endParaRPr lang="en-US" dirty="0"/>
          </a:p>
        </p:txBody>
      </p:sp>
      <p:pic>
        <p:nvPicPr>
          <p:cNvPr id="7170" name="Picture 2" descr="C:\Documents and Settings\mashan\My Documents\posao\Pubs\book\Main_files\CH7\figs\Figure-7-24.jpg"/>
          <p:cNvPicPr>
            <a:picLocks noChangeAspect="1" noChangeArrowheads="1"/>
          </p:cNvPicPr>
          <p:nvPr/>
        </p:nvPicPr>
        <p:blipFill>
          <a:blip r:embed="rId2" cstate="print"/>
          <a:srcRect/>
          <a:stretch>
            <a:fillRect/>
          </a:stretch>
        </p:blipFill>
        <p:spPr bwMode="auto">
          <a:xfrm>
            <a:off x="2209800" y="1676400"/>
            <a:ext cx="5562600" cy="3372275"/>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Bends</a:t>
            </a:r>
            <a:endParaRPr lang="en-US" dirty="0"/>
          </a:p>
        </p:txBody>
      </p:sp>
      <p:sp>
        <p:nvSpPr>
          <p:cNvPr id="5" name="Subtitle 4"/>
          <p:cNvSpPr>
            <a:spLocks noGrp="1"/>
          </p:cNvSpPr>
          <p:nvPr>
            <p:ph type="subTitle" idx="1"/>
          </p:nvPr>
        </p:nvSpPr>
        <p:spPr/>
        <p:txBody>
          <a:bodyPr/>
          <a:lstStyle/>
          <a:p>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Comments</a:t>
            </a:r>
            <a:endParaRPr lang="en-US" dirty="0"/>
          </a:p>
        </p:txBody>
      </p:sp>
      <p:sp>
        <p:nvSpPr>
          <p:cNvPr id="3" name="Content Placeholder 2"/>
          <p:cNvSpPr>
            <a:spLocks noGrp="1"/>
          </p:cNvSpPr>
          <p:nvPr>
            <p:ph idx="1"/>
          </p:nvPr>
        </p:nvSpPr>
        <p:spPr/>
        <p:txBody>
          <a:bodyPr/>
          <a:lstStyle/>
          <a:p>
            <a:r>
              <a:rPr lang="en-US" dirty="0" smtClean="0"/>
              <a:t>Bends are crucial for various PIC implementations</a:t>
            </a:r>
          </a:p>
          <a:p>
            <a:pPr lvl="1"/>
            <a:r>
              <a:rPr lang="en-US" dirty="0" smtClean="0"/>
              <a:t>Mach </a:t>
            </a:r>
            <a:r>
              <a:rPr lang="en-US" dirty="0" err="1" smtClean="0"/>
              <a:t>Zehnder</a:t>
            </a:r>
            <a:r>
              <a:rPr lang="en-US" dirty="0" smtClean="0"/>
              <a:t> Interferometer, Arrayed Waveguide Grating Router, Delay lines,…</a:t>
            </a:r>
          </a:p>
          <a:p>
            <a:r>
              <a:rPr lang="en-US" dirty="0" smtClean="0"/>
              <a:t>Tradeoff between compactness (radius) and losses (radiation and propagation)</a:t>
            </a:r>
          </a:p>
          <a:p>
            <a:r>
              <a:rPr lang="en-US" dirty="0" smtClean="0"/>
              <a:t>Difficult to analyze using numerical methods</a:t>
            </a:r>
          </a:p>
          <a:p>
            <a:pPr lvl="1"/>
            <a:r>
              <a:rPr lang="en-US" dirty="0" smtClean="0"/>
              <a:t>Off axis – BPM method not accurate; to large for FDTD…</a:t>
            </a:r>
          </a:p>
          <a:p>
            <a:pPr lvl="1"/>
            <a:r>
              <a:rPr lang="en-US" dirty="0" smtClean="0"/>
              <a:t>But, conformal mapping solves the issue</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pic>
        <p:nvPicPr>
          <p:cNvPr id="4" name="Picture 3" descr="Fig 6.tiff"/>
          <p:cNvPicPr>
            <a:picLocks noChangeAspect="1"/>
          </p:cNvPicPr>
          <p:nvPr/>
        </p:nvPicPr>
        <p:blipFill>
          <a:blip r:embed="rId2" cstate="print"/>
          <a:stretch>
            <a:fillRect/>
          </a:stretch>
        </p:blipFill>
        <p:spPr>
          <a:xfrm>
            <a:off x="381000" y="2895600"/>
            <a:ext cx="8511703" cy="2667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Conformal Mapping</a:t>
            </a:r>
            <a:endParaRPr lang="en-US" dirty="0"/>
          </a:p>
        </p:txBody>
      </p:sp>
      <p:sp>
        <p:nvSpPr>
          <p:cNvPr id="3" name="Content Placeholder 2"/>
          <p:cNvSpPr>
            <a:spLocks noGrp="1"/>
          </p:cNvSpPr>
          <p:nvPr>
            <p:ph idx="1"/>
          </p:nvPr>
        </p:nvSpPr>
        <p:spPr>
          <a:xfrm>
            <a:off x="457200" y="838200"/>
            <a:ext cx="8229600" cy="5791200"/>
          </a:xfrm>
        </p:spPr>
        <p:txBody>
          <a:bodyPr>
            <a:normAutofit/>
          </a:bodyPr>
          <a:lstStyle/>
          <a:p>
            <a:r>
              <a:rPr lang="en-US" dirty="0" smtClean="0"/>
              <a:t>Conformal map – map that preserves angles</a:t>
            </a:r>
          </a:p>
          <a:p>
            <a:endParaRPr lang="en-US" dirty="0" smtClean="0"/>
          </a:p>
          <a:p>
            <a:endParaRPr lang="en-US" dirty="0" smtClean="0"/>
          </a:p>
          <a:p>
            <a:endParaRPr lang="en-US" dirty="0" smtClean="0"/>
          </a:p>
          <a:p>
            <a:endParaRPr lang="en-US" dirty="0" smtClean="0"/>
          </a:p>
          <a:p>
            <a:endParaRPr lang="en-US" dirty="0" smtClean="0"/>
          </a:p>
          <a:p>
            <a:r>
              <a:rPr lang="en-US" dirty="0" smtClean="0"/>
              <a:t>Used in engineering, between different complex plane domains</a:t>
            </a:r>
          </a:p>
          <a:p>
            <a:pPr lvl="1"/>
            <a:r>
              <a:rPr lang="en-US" dirty="0" smtClean="0"/>
              <a:t>Allows for changing the geometry of the problem, which makes solution easier</a:t>
            </a:r>
            <a:endParaRPr lang="en-US" dirty="0"/>
          </a:p>
        </p:txBody>
      </p:sp>
      <p:pic>
        <p:nvPicPr>
          <p:cNvPr id="8194" name="Picture 2"/>
          <p:cNvPicPr>
            <a:picLocks noChangeAspect="1" noChangeArrowheads="1"/>
          </p:cNvPicPr>
          <p:nvPr/>
        </p:nvPicPr>
        <p:blipFill>
          <a:blip r:embed="rId2" cstate="print"/>
          <a:srcRect/>
          <a:stretch>
            <a:fillRect/>
          </a:stretch>
        </p:blipFill>
        <p:spPr bwMode="auto">
          <a:xfrm rot="16200000">
            <a:off x="3092778" y="336221"/>
            <a:ext cx="2958443" cy="518160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6038"/>
            <a:ext cx="8686800" cy="868362"/>
          </a:xfrm>
        </p:spPr>
        <p:txBody>
          <a:bodyPr>
            <a:normAutofit fontScale="90000"/>
          </a:bodyPr>
          <a:lstStyle/>
          <a:p>
            <a:r>
              <a:rPr lang="en-US" dirty="0" smtClean="0"/>
              <a:t>Bend cross section with conformal map</a:t>
            </a:r>
            <a:endParaRPr lang="en-US" dirty="0"/>
          </a:p>
        </p:txBody>
      </p:sp>
      <p:sp>
        <p:nvSpPr>
          <p:cNvPr id="3" name="Content Placeholder 2"/>
          <p:cNvSpPr>
            <a:spLocks noGrp="1"/>
          </p:cNvSpPr>
          <p:nvPr>
            <p:ph idx="1"/>
          </p:nvPr>
        </p:nvSpPr>
        <p:spPr>
          <a:xfrm>
            <a:off x="457200" y="5257800"/>
            <a:ext cx="8229600" cy="990600"/>
          </a:xfrm>
        </p:spPr>
        <p:txBody>
          <a:bodyPr/>
          <a:lstStyle/>
          <a:p>
            <a:r>
              <a:rPr lang="en-US" dirty="0" smtClean="0"/>
              <a:t>Discussion in </a:t>
            </a:r>
            <a:r>
              <a:rPr lang="en-US" dirty="0" smtClean="0">
                <a:hlinkClick r:id="rId2" action="ppaction://hlinkfile"/>
              </a:rPr>
              <a:t>this</a:t>
            </a:r>
            <a:r>
              <a:rPr lang="en-US" dirty="0" smtClean="0"/>
              <a:t> paper</a:t>
            </a:r>
            <a:endParaRPr lang="en-US" dirty="0"/>
          </a:p>
        </p:txBody>
      </p:sp>
      <p:pic>
        <p:nvPicPr>
          <p:cNvPr id="9218" name="Picture 2"/>
          <p:cNvPicPr>
            <a:picLocks noChangeAspect="1" noChangeArrowheads="1"/>
          </p:cNvPicPr>
          <p:nvPr/>
        </p:nvPicPr>
        <p:blipFill>
          <a:blip r:embed="rId3" cstate="print"/>
          <a:srcRect/>
          <a:stretch>
            <a:fillRect/>
          </a:stretch>
        </p:blipFill>
        <p:spPr bwMode="auto">
          <a:xfrm>
            <a:off x="2362200" y="914400"/>
            <a:ext cx="4514850" cy="41801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 Solution</a:t>
            </a:r>
            <a:endParaRPr lang="en-US" dirty="0"/>
          </a:p>
        </p:txBody>
      </p:sp>
      <p:sp>
        <p:nvSpPr>
          <p:cNvPr id="3" name="Content Placeholder 2"/>
          <p:cNvSpPr>
            <a:spLocks noGrp="1"/>
          </p:cNvSpPr>
          <p:nvPr>
            <p:ph idx="1"/>
          </p:nvPr>
        </p:nvSpPr>
        <p:spPr/>
        <p:txBody>
          <a:bodyPr/>
          <a:lstStyle/>
          <a:p>
            <a:r>
              <a:rPr lang="en-US" dirty="0" smtClean="0"/>
              <a:t>Now, the modes of a bend can be solved using regular techniques (finite difference or FEM)</a:t>
            </a:r>
            <a:endParaRPr lang="en-US" dirty="0"/>
          </a:p>
        </p:txBody>
      </p:sp>
      <p:pic>
        <p:nvPicPr>
          <p:cNvPr id="10242" name="Picture 2"/>
          <p:cNvPicPr>
            <a:picLocks noChangeAspect="1" noChangeArrowheads="1"/>
          </p:cNvPicPr>
          <p:nvPr/>
        </p:nvPicPr>
        <p:blipFill>
          <a:blip r:embed="rId2" cstate="print"/>
          <a:srcRect/>
          <a:stretch>
            <a:fillRect/>
          </a:stretch>
        </p:blipFill>
        <p:spPr bwMode="auto">
          <a:xfrm>
            <a:off x="1828800" y="2209800"/>
            <a:ext cx="4981575" cy="4248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Bend Mode Calculations</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680850" y="990600"/>
            <a:ext cx="7785726" cy="4724400"/>
          </a:xfrm>
          <a:prstGeom prst="rect">
            <a:avLst/>
          </a:prstGeom>
          <a:noFill/>
          <a:ln w="9525">
            <a:noFill/>
            <a:miter lim="800000"/>
            <a:headEnd/>
            <a:tailEnd/>
          </a:ln>
        </p:spPr>
      </p:pic>
      <p:sp>
        <p:nvSpPr>
          <p:cNvPr id="5" name="TextBox 4"/>
          <p:cNvSpPr txBox="1"/>
          <p:nvPr/>
        </p:nvSpPr>
        <p:spPr>
          <a:xfrm>
            <a:off x="1676400" y="6248400"/>
            <a:ext cx="2694969" cy="369332"/>
          </a:xfrm>
          <a:prstGeom prst="rect">
            <a:avLst/>
          </a:prstGeom>
          <a:noFill/>
        </p:spPr>
        <p:txBody>
          <a:bodyPr wrap="none" rtlCol="0">
            <a:spAutoFit/>
          </a:bodyPr>
          <a:lstStyle/>
          <a:p>
            <a:r>
              <a:rPr lang="en-US" dirty="0" smtClean="0"/>
              <a:t>00 – 400um; 16 – 2000um </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6038"/>
            <a:ext cx="8229600" cy="1173162"/>
          </a:xfrm>
        </p:spPr>
        <p:txBody>
          <a:bodyPr>
            <a:normAutofit fontScale="90000"/>
          </a:bodyPr>
          <a:lstStyle/>
          <a:p>
            <a:r>
              <a:rPr lang="en-US" dirty="0" smtClean="0"/>
              <a:t>Infinite Radius Bend – Straight Waveguide</a:t>
            </a:r>
            <a:endParaRPr lang="en-US" dirty="0"/>
          </a:p>
        </p:txBody>
      </p:sp>
      <p:sp>
        <p:nvSpPr>
          <p:cNvPr id="5" name="Content Placeholder 4"/>
          <p:cNvSpPr>
            <a:spLocks noGrp="1"/>
          </p:cNvSpPr>
          <p:nvPr>
            <p:ph idx="1"/>
          </p:nvPr>
        </p:nvSpPr>
        <p:spPr>
          <a:xfrm>
            <a:off x="457200" y="1066800"/>
            <a:ext cx="8229600" cy="5334000"/>
          </a:xfrm>
        </p:spPr>
        <p:txBody>
          <a:bodyPr>
            <a:normAutofit/>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Coupling between the two – maximize overlap</a:t>
            </a:r>
            <a:endParaRPr lang="en-US" dirty="0"/>
          </a:p>
        </p:txBody>
      </p:sp>
      <p:pic>
        <p:nvPicPr>
          <p:cNvPr id="11266" name="Picture 2"/>
          <p:cNvPicPr>
            <a:picLocks noChangeAspect="1" noChangeArrowheads="1"/>
          </p:cNvPicPr>
          <p:nvPr/>
        </p:nvPicPr>
        <p:blipFill>
          <a:blip r:embed="rId2" cstate="print"/>
          <a:srcRect/>
          <a:stretch>
            <a:fillRect/>
          </a:stretch>
        </p:blipFill>
        <p:spPr bwMode="auto">
          <a:xfrm>
            <a:off x="2133600" y="1295400"/>
            <a:ext cx="4981575" cy="4248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srcRect/>
          <a:stretch>
            <a:fillRect/>
          </a:stretch>
        </p:blipFill>
        <p:spPr bwMode="auto">
          <a:xfrm>
            <a:off x="457200" y="1905000"/>
            <a:ext cx="3484869" cy="2971800"/>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a:off x="4953000" y="1905000"/>
            <a:ext cx="3487103" cy="2973705"/>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S-bends with Offsets</a:t>
            </a:r>
            <a:endParaRPr lang="en-US" dirty="0"/>
          </a:p>
        </p:txBody>
      </p:sp>
      <p:sp>
        <p:nvSpPr>
          <p:cNvPr id="3" name="Content Placeholder 2"/>
          <p:cNvSpPr>
            <a:spLocks noGrp="1"/>
          </p:cNvSpPr>
          <p:nvPr>
            <p:ph idx="1"/>
          </p:nvPr>
        </p:nvSpPr>
        <p:spPr>
          <a:xfrm>
            <a:off x="457200" y="1066800"/>
            <a:ext cx="8229600" cy="1143000"/>
          </a:xfrm>
        </p:spPr>
        <p:txBody>
          <a:bodyPr>
            <a:normAutofit fontScale="92500"/>
          </a:bodyPr>
          <a:lstStyle/>
          <a:p>
            <a:r>
              <a:rPr lang="en-US" dirty="0" smtClean="0"/>
              <a:t>Interface straight and bend waveguide to maximize coupling – need to scan overlap integral</a:t>
            </a:r>
            <a:endParaRPr lang="en-US" dirty="0"/>
          </a:p>
        </p:txBody>
      </p:sp>
      <p:pic>
        <p:nvPicPr>
          <p:cNvPr id="6" name="Picture 2"/>
          <p:cNvPicPr>
            <a:picLocks noChangeAspect="1" noChangeArrowheads="1"/>
          </p:cNvPicPr>
          <p:nvPr/>
        </p:nvPicPr>
        <p:blipFill>
          <a:blip r:embed="rId4" cstate="print"/>
          <a:srcRect/>
          <a:stretch>
            <a:fillRect/>
          </a:stretch>
        </p:blipFill>
        <p:spPr bwMode="auto">
          <a:xfrm>
            <a:off x="304800" y="2133600"/>
            <a:ext cx="4981575" cy="42481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	</a:t>
            </a:r>
            <a:endParaRPr lang="en-US" dirty="0"/>
          </a:p>
        </p:txBody>
      </p:sp>
      <p:sp>
        <p:nvSpPr>
          <p:cNvPr id="3" name="Content Placeholder 2"/>
          <p:cNvSpPr>
            <a:spLocks noGrp="1"/>
          </p:cNvSpPr>
          <p:nvPr>
            <p:ph idx="1"/>
          </p:nvPr>
        </p:nvSpPr>
        <p:spPr/>
        <p:txBody>
          <a:bodyPr/>
          <a:lstStyle/>
          <a:p>
            <a:r>
              <a:rPr lang="en-US" dirty="0" smtClean="0"/>
              <a:t>Propagating power proportional to magnitude of E field squared, and an effective width</a:t>
            </a:r>
          </a:p>
          <a:p>
            <a:pPr lvl="1"/>
            <a:r>
              <a:rPr lang="en-US" dirty="0" smtClean="0"/>
              <a:t>Waveguide thickness plus decay length of evanescent fields</a:t>
            </a:r>
          </a:p>
          <a:p>
            <a:r>
              <a:rPr lang="en-US" dirty="0" smtClean="0"/>
              <a:t>Approximation – the effective field goes to zero at </a:t>
            </a:r>
            <a:r>
              <a:rPr lang="en-US" dirty="0" err="1" smtClean="0"/>
              <a:t>d</a:t>
            </a:r>
            <a:r>
              <a:rPr lang="en-US" baseline="-25000" dirty="0" err="1" smtClean="0"/>
              <a:t>eff</a:t>
            </a:r>
            <a:endParaRPr lang="en-US" baseline="-25000" dirty="0" smtClean="0"/>
          </a:p>
          <a:p>
            <a:r>
              <a:rPr lang="en-US" dirty="0" smtClean="0"/>
              <a:t>Similar for TM</a:t>
            </a:r>
            <a:endParaRPr lang="en-US" dirty="0"/>
          </a:p>
        </p:txBody>
      </p:sp>
      <p:pic>
        <p:nvPicPr>
          <p:cNvPr id="108546" name="Picture 2"/>
          <p:cNvPicPr>
            <a:picLocks noChangeAspect="1" noChangeArrowheads="1"/>
          </p:cNvPicPr>
          <p:nvPr/>
        </p:nvPicPr>
        <p:blipFill>
          <a:blip r:embed="rId2" cstate="print"/>
          <a:srcRect/>
          <a:stretch>
            <a:fillRect/>
          </a:stretch>
        </p:blipFill>
        <p:spPr bwMode="auto">
          <a:xfrm>
            <a:off x="2667000" y="4724400"/>
            <a:ext cx="3277040" cy="1828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offset example</a:t>
            </a:r>
            <a:endParaRPr lang="en-US" dirty="0"/>
          </a:p>
        </p:txBody>
      </p:sp>
      <p:pic>
        <p:nvPicPr>
          <p:cNvPr id="12290" name="Picture 2"/>
          <p:cNvPicPr>
            <a:picLocks noChangeAspect="1" noChangeArrowheads="1"/>
          </p:cNvPicPr>
          <p:nvPr/>
        </p:nvPicPr>
        <p:blipFill>
          <a:blip r:embed="rId2" cstate="print"/>
          <a:srcRect/>
          <a:stretch>
            <a:fillRect/>
          </a:stretch>
        </p:blipFill>
        <p:spPr bwMode="auto">
          <a:xfrm>
            <a:off x="685800" y="1273656"/>
            <a:ext cx="8056563" cy="45937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Slot Waveguides</a:t>
            </a:r>
            <a:endParaRPr lang="en-US" dirty="0"/>
          </a:p>
        </p:txBody>
      </p:sp>
      <p:sp>
        <p:nvSpPr>
          <p:cNvPr id="3" name="Content Placeholder 2"/>
          <p:cNvSpPr>
            <a:spLocks noGrp="1"/>
          </p:cNvSpPr>
          <p:nvPr>
            <p:ph idx="1"/>
          </p:nvPr>
        </p:nvSpPr>
        <p:spPr>
          <a:xfrm>
            <a:off x="457200" y="1066800"/>
            <a:ext cx="8229600" cy="5562600"/>
          </a:xfrm>
        </p:spPr>
        <p:txBody>
          <a:bodyPr>
            <a:normAutofit/>
          </a:bodyPr>
          <a:lstStyle/>
          <a:p>
            <a:r>
              <a:rPr lang="en-US" dirty="0" smtClean="0"/>
              <a:t>High power density, low dispersion structures</a:t>
            </a:r>
          </a:p>
          <a:p>
            <a:endParaRPr lang="en-US" dirty="0" smtClean="0"/>
          </a:p>
          <a:p>
            <a:endParaRPr lang="en-US" dirty="0" smtClean="0"/>
          </a:p>
          <a:p>
            <a:endParaRPr lang="en-US" dirty="0" smtClean="0"/>
          </a:p>
          <a:p>
            <a:endParaRPr lang="en-US" dirty="0" smtClean="0"/>
          </a:p>
          <a:p>
            <a:endParaRPr lang="en-US" dirty="0" smtClean="0"/>
          </a:p>
          <a:p>
            <a:r>
              <a:rPr lang="en-US" dirty="0" smtClean="0"/>
              <a:t>Use Maxwell’s equations boundary conditions to our advantage</a:t>
            </a:r>
          </a:p>
          <a:p>
            <a:pPr lvl="1"/>
            <a:r>
              <a:rPr lang="en-US" dirty="0" smtClean="0"/>
              <a:t>D</a:t>
            </a:r>
            <a:r>
              <a:rPr lang="en-US" baseline="-25000" dirty="0" smtClean="0"/>
              <a:t>H</a:t>
            </a:r>
            <a:r>
              <a:rPr lang="en-US" dirty="0" smtClean="0"/>
              <a:t> = D</a:t>
            </a:r>
            <a:r>
              <a:rPr lang="en-US" baseline="-25000" dirty="0" smtClean="0"/>
              <a:t>S</a:t>
            </a:r>
            <a:r>
              <a:rPr lang="en-US" dirty="0" smtClean="0"/>
              <a:t> =&gt; </a:t>
            </a:r>
            <a:r>
              <a:rPr lang="el-GR" dirty="0" smtClean="0"/>
              <a:t>ε</a:t>
            </a:r>
            <a:r>
              <a:rPr lang="en-US" baseline="-25000" dirty="0" smtClean="0"/>
              <a:t>H</a:t>
            </a:r>
            <a:r>
              <a:rPr lang="en-US" dirty="0" smtClean="0"/>
              <a:t>E</a:t>
            </a:r>
            <a:r>
              <a:rPr lang="en-US" baseline="-25000" dirty="0" smtClean="0"/>
              <a:t>H</a:t>
            </a:r>
            <a:r>
              <a:rPr lang="en-US" dirty="0" smtClean="0"/>
              <a:t> = </a:t>
            </a:r>
            <a:r>
              <a:rPr lang="el-GR" dirty="0" smtClean="0"/>
              <a:t>ε</a:t>
            </a:r>
            <a:r>
              <a:rPr lang="en-US" baseline="-25000" dirty="0" smtClean="0"/>
              <a:t>S</a:t>
            </a:r>
            <a:r>
              <a:rPr lang="en-US" dirty="0" smtClean="0"/>
              <a:t>E</a:t>
            </a:r>
            <a:r>
              <a:rPr lang="en-US" baseline="-25000" dirty="0" smtClean="0"/>
              <a:t>S </a:t>
            </a:r>
            <a:r>
              <a:rPr lang="en-US" dirty="0" smtClean="0"/>
              <a:t> </a:t>
            </a:r>
            <a:r>
              <a:rPr lang="en-US" dirty="0" smtClean="0"/>
              <a:t>=&gt;(</a:t>
            </a:r>
            <a:r>
              <a:rPr lang="en-US" dirty="0" err="1" smtClean="0"/>
              <a:t>n</a:t>
            </a:r>
            <a:r>
              <a:rPr lang="en-US" baseline="-25000" dirty="0" err="1" smtClean="0"/>
              <a:t>H</a:t>
            </a:r>
            <a:r>
              <a:rPr lang="en-US" dirty="0" smtClean="0"/>
              <a:t>)</a:t>
            </a:r>
            <a:r>
              <a:rPr lang="en-US" baseline="30000" dirty="0" smtClean="0"/>
              <a:t>2</a:t>
            </a:r>
            <a:r>
              <a:rPr lang="en-US" dirty="0" smtClean="0"/>
              <a:t>E</a:t>
            </a:r>
            <a:r>
              <a:rPr lang="en-US" baseline="-25000" dirty="0" smtClean="0"/>
              <a:t>H</a:t>
            </a:r>
            <a:r>
              <a:rPr lang="en-US" dirty="0" smtClean="0"/>
              <a:t> </a:t>
            </a:r>
            <a:r>
              <a:rPr lang="en-US" dirty="0" smtClean="0"/>
              <a:t>= </a:t>
            </a:r>
            <a:r>
              <a:rPr lang="en-US" dirty="0" smtClean="0"/>
              <a:t>(</a:t>
            </a:r>
            <a:r>
              <a:rPr lang="en-US" dirty="0" err="1" smtClean="0"/>
              <a:t>n</a:t>
            </a:r>
            <a:r>
              <a:rPr lang="en-US" baseline="-25000" dirty="0" err="1" smtClean="0"/>
              <a:t>S</a:t>
            </a:r>
            <a:r>
              <a:rPr lang="en-US" dirty="0" smtClean="0"/>
              <a:t>)</a:t>
            </a:r>
            <a:r>
              <a:rPr lang="en-US" baseline="30000" dirty="0" smtClean="0"/>
              <a:t>2</a:t>
            </a:r>
            <a:r>
              <a:rPr lang="en-US" dirty="0" smtClean="0"/>
              <a:t>E</a:t>
            </a:r>
            <a:r>
              <a:rPr lang="en-US" baseline="-25000" dirty="0" smtClean="0"/>
              <a:t>S</a:t>
            </a:r>
          </a:p>
        </p:txBody>
      </p:sp>
      <p:pic>
        <p:nvPicPr>
          <p:cNvPr id="14338" name="Picture 2"/>
          <p:cNvPicPr>
            <a:picLocks noChangeAspect="1" noChangeArrowheads="1"/>
          </p:cNvPicPr>
          <p:nvPr/>
        </p:nvPicPr>
        <p:blipFill>
          <a:blip r:embed="rId2" cstate="print"/>
          <a:srcRect/>
          <a:stretch>
            <a:fillRect/>
          </a:stretch>
        </p:blipFill>
        <p:spPr bwMode="auto">
          <a:xfrm>
            <a:off x="685800" y="1504950"/>
            <a:ext cx="3581400" cy="2686050"/>
          </a:xfrm>
          <a:prstGeom prst="rect">
            <a:avLst/>
          </a:prstGeom>
          <a:noFill/>
          <a:ln w="9525">
            <a:noFill/>
            <a:miter lim="800000"/>
            <a:headEnd/>
            <a:tailEnd/>
          </a:ln>
        </p:spPr>
      </p:pic>
      <p:pic>
        <p:nvPicPr>
          <p:cNvPr id="14339" name="Picture 3"/>
          <p:cNvPicPr>
            <a:picLocks noChangeAspect="1" noChangeArrowheads="1"/>
          </p:cNvPicPr>
          <p:nvPr/>
        </p:nvPicPr>
        <p:blipFill>
          <a:blip r:embed="rId3" cstate="print"/>
          <a:srcRect/>
          <a:stretch>
            <a:fillRect/>
          </a:stretch>
        </p:blipFill>
        <p:spPr bwMode="auto">
          <a:xfrm>
            <a:off x="5105400" y="1600200"/>
            <a:ext cx="3352800" cy="2514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Slot Waveguides</a:t>
            </a:r>
            <a:endParaRPr lang="en-US" dirty="0"/>
          </a:p>
        </p:txBody>
      </p:sp>
      <p:sp>
        <p:nvSpPr>
          <p:cNvPr id="5" name="Content Placeholder 4"/>
          <p:cNvSpPr>
            <a:spLocks noGrp="1"/>
          </p:cNvSpPr>
          <p:nvPr>
            <p:ph idx="1"/>
          </p:nvPr>
        </p:nvSpPr>
        <p:spPr/>
        <p:txBody>
          <a:bodyPr/>
          <a:lstStyle/>
          <a:p>
            <a:pPr lvl="1"/>
            <a:r>
              <a:rPr lang="en-US" dirty="0" smtClean="0"/>
              <a:t>High index contrast means that E field in the ‘slot’ will be much higher</a:t>
            </a:r>
          </a:p>
          <a:p>
            <a:pPr lvl="1"/>
            <a:r>
              <a:rPr lang="en-US" dirty="0" smtClean="0"/>
              <a:t>Keep slot width less or equal than 1/</a:t>
            </a:r>
            <a:r>
              <a:rPr lang="el-GR" dirty="0" smtClean="0"/>
              <a:t>γ</a:t>
            </a:r>
            <a:endParaRPr lang="en-US" dirty="0" smtClean="0"/>
          </a:p>
          <a:p>
            <a:endParaRPr lang="en-US" dirty="0"/>
          </a:p>
        </p:txBody>
      </p:sp>
      <p:pic>
        <p:nvPicPr>
          <p:cNvPr id="13314" name="Picture 2"/>
          <p:cNvPicPr>
            <a:picLocks noChangeAspect="1" noChangeArrowheads="1"/>
          </p:cNvPicPr>
          <p:nvPr/>
        </p:nvPicPr>
        <p:blipFill>
          <a:blip r:embed="rId2" cstate="print"/>
          <a:srcRect/>
          <a:stretch>
            <a:fillRect/>
          </a:stretch>
        </p:blipFill>
        <p:spPr bwMode="auto">
          <a:xfrm>
            <a:off x="1828800" y="2457450"/>
            <a:ext cx="5461000" cy="4095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Total Internal Reflection Mirrors</a:t>
            </a:r>
            <a:endParaRPr lang="en-US" dirty="0"/>
          </a:p>
        </p:txBody>
      </p:sp>
      <p:sp>
        <p:nvSpPr>
          <p:cNvPr id="5" name="Subtitle 4"/>
          <p:cNvSpPr>
            <a:spLocks noGrp="1"/>
          </p:cNvSpPr>
          <p:nvPr>
            <p:ph type="subTitle" idx="1"/>
          </p:nvPr>
        </p:nvSpPr>
        <p:spPr/>
        <p:txBody>
          <a:bodyPr/>
          <a:lstStyle/>
          <a:p>
            <a:r>
              <a:rPr lang="en-US" dirty="0" smtClean="0"/>
              <a:t>How to make very compact devices</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Slide Number Placeholder 5"/>
          <p:cNvSpPr>
            <a:spLocks noGrp="1"/>
          </p:cNvSpPr>
          <p:nvPr>
            <p:ph type="sldNum" sz="quarter" idx="12"/>
          </p:nvPr>
        </p:nvSpPr>
        <p:spPr/>
        <p:txBody>
          <a:bodyPr/>
          <a:lstStyle/>
          <a:p>
            <a:fld id="{BF95F7A0-CB2F-4591-BAF6-503E46838180}" type="slidenum">
              <a:rPr lang="en-US">
                <a:solidFill>
                  <a:srgbClr val="000000"/>
                </a:solidFill>
              </a:rPr>
              <a:pPr/>
              <a:t>24</a:t>
            </a:fld>
            <a:endParaRPr lang="en-US">
              <a:solidFill>
                <a:srgbClr val="000000"/>
              </a:solidFill>
            </a:endParaRPr>
          </a:p>
        </p:txBody>
      </p:sp>
      <p:sp>
        <p:nvSpPr>
          <p:cNvPr id="150533" name="Text Box 1029"/>
          <p:cNvSpPr txBox="1">
            <a:spLocks noChangeArrowheads="1"/>
          </p:cNvSpPr>
          <p:nvPr/>
        </p:nvSpPr>
        <p:spPr bwMode="auto">
          <a:xfrm>
            <a:off x="434975" y="2990850"/>
            <a:ext cx="5126038" cy="1190625"/>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mtClean="0">
                <a:solidFill>
                  <a:srgbClr val="000000"/>
                </a:solidFill>
              </a:rPr>
              <a:t>• </a:t>
            </a:r>
            <a:r>
              <a:rPr lang="en-US" b="1" smtClean="0">
                <a:solidFill>
                  <a:srgbClr val="000000"/>
                </a:solidFill>
              </a:rPr>
              <a:t>Limitation:  Waveguide is low confinement</a:t>
            </a:r>
            <a:endParaRPr lang="en-US" smtClean="0">
              <a:solidFill>
                <a:srgbClr val="000000"/>
              </a:solidFill>
            </a:endParaRPr>
          </a:p>
          <a:p>
            <a:pPr fontAlgn="base">
              <a:spcBef>
                <a:spcPct val="0"/>
              </a:spcBef>
              <a:spcAft>
                <a:spcPct val="0"/>
              </a:spcAft>
            </a:pPr>
            <a:r>
              <a:rPr lang="en-US" smtClean="0">
                <a:solidFill>
                  <a:srgbClr val="000000"/>
                </a:solidFill>
              </a:rPr>
              <a:t>	-sharp bends have high radiation loss</a:t>
            </a:r>
          </a:p>
          <a:p>
            <a:pPr fontAlgn="base">
              <a:spcBef>
                <a:spcPct val="0"/>
              </a:spcBef>
              <a:spcAft>
                <a:spcPct val="0"/>
              </a:spcAft>
            </a:pPr>
            <a:r>
              <a:rPr lang="en-US" smtClean="0">
                <a:solidFill>
                  <a:srgbClr val="000000"/>
                </a:solidFill>
              </a:rPr>
              <a:t>	-designs are quasi-1 dimensional</a:t>
            </a:r>
          </a:p>
          <a:p>
            <a:pPr fontAlgn="base">
              <a:spcBef>
                <a:spcPct val="0"/>
              </a:spcBef>
              <a:spcAft>
                <a:spcPct val="0"/>
              </a:spcAft>
            </a:pPr>
            <a:r>
              <a:rPr lang="en-US" smtClean="0">
                <a:solidFill>
                  <a:srgbClr val="000000"/>
                </a:solidFill>
              </a:rPr>
              <a:t>	-footprint determined primarily by length</a:t>
            </a:r>
          </a:p>
        </p:txBody>
      </p:sp>
      <p:grpSp>
        <p:nvGrpSpPr>
          <p:cNvPr id="2" name="Group 1061"/>
          <p:cNvGrpSpPr>
            <a:grpSpLocks/>
          </p:cNvGrpSpPr>
          <p:nvPr/>
        </p:nvGrpSpPr>
        <p:grpSpPr bwMode="auto">
          <a:xfrm>
            <a:off x="6086475" y="2840038"/>
            <a:ext cx="2524125" cy="1673225"/>
            <a:chOff x="3834" y="1599"/>
            <a:chExt cx="1590" cy="1054"/>
          </a:xfrm>
        </p:grpSpPr>
        <p:grpSp>
          <p:nvGrpSpPr>
            <p:cNvPr id="3" name="Group 1031"/>
            <p:cNvGrpSpPr>
              <a:grpSpLocks/>
            </p:cNvGrpSpPr>
            <p:nvPr/>
          </p:nvGrpSpPr>
          <p:grpSpPr bwMode="auto">
            <a:xfrm>
              <a:off x="3834" y="1599"/>
              <a:ext cx="1590" cy="1054"/>
              <a:chOff x="3834" y="1344"/>
              <a:chExt cx="1830" cy="1213"/>
            </a:xfrm>
          </p:grpSpPr>
          <p:sp>
            <p:nvSpPr>
              <p:cNvPr id="150536" name="Rectangle 1032"/>
              <p:cNvSpPr>
                <a:spLocks noChangeArrowheads="1"/>
              </p:cNvSpPr>
              <p:nvPr/>
            </p:nvSpPr>
            <p:spPr bwMode="auto">
              <a:xfrm>
                <a:off x="3834" y="1854"/>
                <a:ext cx="1830" cy="703"/>
              </a:xfrm>
              <a:prstGeom prst="rect">
                <a:avLst/>
              </a:prstGeom>
              <a:solidFill>
                <a:schemeClr val="accent1"/>
              </a:solidFill>
              <a:ln w="6350">
                <a:solidFill>
                  <a:schemeClr val="tx1"/>
                </a:solid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50537" name="Rectangle 1033"/>
              <p:cNvSpPr>
                <a:spLocks noChangeArrowheads="1"/>
              </p:cNvSpPr>
              <p:nvPr/>
            </p:nvSpPr>
            <p:spPr bwMode="auto">
              <a:xfrm>
                <a:off x="4737" y="1344"/>
                <a:ext cx="649" cy="506"/>
              </a:xfrm>
              <a:prstGeom prst="rect">
                <a:avLst/>
              </a:prstGeom>
              <a:solidFill>
                <a:schemeClr val="accent1"/>
              </a:solidFill>
              <a:ln w="6350">
                <a:solidFill>
                  <a:schemeClr val="tx1"/>
                </a:solid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50538" name="Rectangle 1034"/>
              <p:cNvSpPr>
                <a:spLocks noChangeArrowheads="1"/>
              </p:cNvSpPr>
              <p:nvPr/>
            </p:nvSpPr>
            <p:spPr bwMode="auto">
              <a:xfrm>
                <a:off x="3840" y="1722"/>
                <a:ext cx="1824" cy="128"/>
              </a:xfrm>
              <a:prstGeom prst="rect">
                <a:avLst/>
              </a:prstGeom>
              <a:solidFill>
                <a:srgbClr val="54FF53"/>
              </a:solidFill>
              <a:ln w="6350">
                <a:solidFill>
                  <a:schemeClr val="tx1"/>
                </a:solid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50539" name="Rectangle 1035"/>
              <p:cNvSpPr>
                <a:spLocks noChangeArrowheads="1"/>
              </p:cNvSpPr>
              <p:nvPr/>
            </p:nvSpPr>
            <p:spPr bwMode="auto">
              <a:xfrm>
                <a:off x="4892" y="1452"/>
                <a:ext cx="339" cy="221"/>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400" b="1" smtClean="0">
                    <a:solidFill>
                      <a:srgbClr val="000000"/>
                    </a:solidFill>
                    <a:latin typeface="Lucida Grande" pitchFamily="80" charset="0"/>
                  </a:rPr>
                  <a:t>InP</a:t>
                </a:r>
              </a:p>
            </p:txBody>
          </p:sp>
          <p:sp>
            <p:nvSpPr>
              <p:cNvPr id="150540" name="Rectangle 1036"/>
              <p:cNvSpPr>
                <a:spLocks noChangeArrowheads="1"/>
              </p:cNvSpPr>
              <p:nvPr/>
            </p:nvSpPr>
            <p:spPr bwMode="auto">
              <a:xfrm>
                <a:off x="4892" y="2076"/>
                <a:ext cx="339" cy="221"/>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400" b="1" smtClean="0">
                    <a:solidFill>
                      <a:srgbClr val="000000"/>
                    </a:solidFill>
                    <a:latin typeface="Lucida Grande" pitchFamily="80" charset="0"/>
                  </a:rPr>
                  <a:t>InP</a:t>
                </a:r>
              </a:p>
            </p:txBody>
          </p:sp>
          <p:sp>
            <p:nvSpPr>
              <p:cNvPr id="150541" name="Rectangle 1037"/>
              <p:cNvSpPr>
                <a:spLocks noChangeArrowheads="1"/>
              </p:cNvSpPr>
              <p:nvPr/>
            </p:nvSpPr>
            <p:spPr bwMode="auto">
              <a:xfrm>
                <a:off x="4737" y="1692"/>
                <a:ext cx="681" cy="221"/>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400" b="1" smtClean="0">
                    <a:solidFill>
                      <a:srgbClr val="000000"/>
                    </a:solidFill>
                    <a:latin typeface="Lucida Grande" pitchFamily="80" charset="0"/>
                  </a:rPr>
                  <a:t>InGaAsP</a:t>
                </a:r>
              </a:p>
            </p:txBody>
          </p:sp>
        </p:grpSp>
        <p:sp>
          <p:nvSpPr>
            <p:cNvPr id="150559" name="Oval 1055"/>
            <p:cNvSpPr>
              <a:spLocks noChangeArrowheads="1"/>
            </p:cNvSpPr>
            <p:nvPr/>
          </p:nvSpPr>
          <p:spPr bwMode="auto">
            <a:xfrm>
              <a:off x="4512" y="1888"/>
              <a:ext cx="802" cy="320"/>
            </a:xfrm>
            <a:prstGeom prst="ellipse">
              <a:avLst/>
            </a:prstGeom>
            <a:gradFill rotWithShape="0">
              <a:gsLst>
                <a:gs pos="0">
                  <a:srgbClr val="FFA40C">
                    <a:alpha val="92999"/>
                  </a:srgbClr>
                </a:gs>
                <a:gs pos="100000">
                  <a:srgbClr val="FF3300">
                    <a:alpha val="60001"/>
                  </a:srgbClr>
                </a:gs>
              </a:gsLst>
              <a:path path="shape">
                <a:fillToRect l="50000" t="50000" r="50000" b="50000"/>
              </a:path>
            </a:gradFill>
            <a:ln w="9525">
              <a:noFill/>
              <a:round/>
              <a:headEnd/>
              <a:tailEnd/>
            </a:ln>
            <a:effectLst/>
          </p:spPr>
          <p:txBody>
            <a:bodyPr wrap="none" anchor="ctr"/>
            <a:lstStyle/>
            <a:p>
              <a:pPr fontAlgn="base">
                <a:spcBef>
                  <a:spcPct val="0"/>
                </a:spcBef>
                <a:spcAft>
                  <a:spcPct val="0"/>
                </a:spcAft>
              </a:pPr>
              <a:endParaRPr lang="en-US" smtClean="0">
                <a:solidFill>
                  <a:srgbClr val="000000"/>
                </a:solidFill>
              </a:endParaRPr>
            </a:p>
          </p:txBody>
        </p:sp>
      </p:grpSp>
      <p:sp>
        <p:nvSpPr>
          <p:cNvPr id="150561" name="Rectangle 1057"/>
          <p:cNvSpPr>
            <a:spLocks noChangeArrowheads="1"/>
          </p:cNvSpPr>
          <p:nvPr/>
        </p:nvSpPr>
        <p:spPr bwMode="auto">
          <a:xfrm>
            <a:off x="76200" y="0"/>
            <a:ext cx="8229600" cy="1143000"/>
          </a:xfrm>
          <a:prstGeom prst="rect">
            <a:avLst/>
          </a:prstGeom>
          <a:noFill/>
          <a:ln w="9525">
            <a:noFill/>
            <a:miter lim="800000"/>
            <a:headEnd/>
            <a:tailEnd/>
          </a:ln>
          <a:effectLst/>
        </p:spPr>
        <p:txBody>
          <a:bodyPr anchor="ctr"/>
          <a:lstStyle/>
          <a:p>
            <a:pPr fontAlgn="base">
              <a:spcBef>
                <a:spcPct val="0"/>
              </a:spcBef>
              <a:spcAft>
                <a:spcPct val="0"/>
              </a:spcAft>
            </a:pPr>
            <a:r>
              <a:rPr lang="en-US" sz="4000" smtClean="0">
                <a:solidFill>
                  <a:srgbClr val="F9C11B"/>
                </a:solidFill>
              </a:rPr>
              <a:t>Integration Technologies</a:t>
            </a:r>
            <a:br>
              <a:rPr lang="en-US" sz="4000" smtClean="0">
                <a:solidFill>
                  <a:srgbClr val="F9C11B"/>
                </a:solidFill>
              </a:rPr>
            </a:br>
            <a:r>
              <a:rPr lang="en-US" sz="4000" smtClean="0">
                <a:solidFill>
                  <a:srgbClr val="F9C11B"/>
                </a:solidFill>
              </a:rPr>
              <a:t>	</a:t>
            </a:r>
            <a:r>
              <a:rPr lang="en-US" sz="3400" smtClean="0">
                <a:solidFill>
                  <a:srgbClr val="F9C11B"/>
                </a:solidFill>
              </a:rPr>
              <a:t>TIR Mirrors</a:t>
            </a:r>
          </a:p>
        </p:txBody>
      </p:sp>
      <p:sp>
        <p:nvSpPr>
          <p:cNvPr id="150534" name="Text Box 1030"/>
          <p:cNvSpPr txBox="1">
            <a:spLocks noChangeArrowheads="1"/>
          </p:cNvSpPr>
          <p:nvPr/>
        </p:nvSpPr>
        <p:spPr bwMode="auto">
          <a:xfrm>
            <a:off x="434975" y="5078413"/>
            <a:ext cx="4897438" cy="1190625"/>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mtClean="0">
                <a:solidFill>
                  <a:srgbClr val="000000"/>
                </a:solidFill>
              </a:rPr>
              <a:t>• </a:t>
            </a:r>
            <a:r>
              <a:rPr lang="en-US" b="1" smtClean="0">
                <a:solidFill>
                  <a:srgbClr val="000000"/>
                </a:solidFill>
              </a:rPr>
              <a:t>Approach:  TIR mirrors</a:t>
            </a:r>
          </a:p>
          <a:p>
            <a:pPr fontAlgn="base">
              <a:spcBef>
                <a:spcPct val="0"/>
              </a:spcBef>
              <a:spcAft>
                <a:spcPct val="0"/>
              </a:spcAft>
            </a:pPr>
            <a:r>
              <a:rPr lang="en-US" smtClean="0">
                <a:solidFill>
                  <a:srgbClr val="000000"/>
                </a:solidFill>
              </a:rPr>
              <a:t>	-total internal reflection (TIR) mirrors</a:t>
            </a:r>
          </a:p>
          <a:p>
            <a:pPr fontAlgn="base">
              <a:spcBef>
                <a:spcPct val="0"/>
              </a:spcBef>
              <a:spcAft>
                <a:spcPct val="0"/>
              </a:spcAft>
            </a:pPr>
            <a:r>
              <a:rPr lang="en-US" smtClean="0">
                <a:solidFill>
                  <a:srgbClr val="000000"/>
                </a:solidFill>
              </a:rPr>
              <a:t>	-discrete high index contrast interface</a:t>
            </a:r>
          </a:p>
          <a:p>
            <a:pPr fontAlgn="base">
              <a:spcBef>
                <a:spcPct val="0"/>
              </a:spcBef>
              <a:spcAft>
                <a:spcPct val="0"/>
              </a:spcAft>
            </a:pPr>
            <a:r>
              <a:rPr lang="en-US" smtClean="0">
                <a:solidFill>
                  <a:srgbClr val="000000"/>
                </a:solidFill>
              </a:rPr>
              <a:t>	</a:t>
            </a:r>
            <a:r>
              <a:rPr lang="en-US" b="1" i="1" smtClean="0">
                <a:solidFill>
                  <a:srgbClr val="FF1206"/>
                </a:solidFill>
              </a:rPr>
              <a:t>-small turning radius</a:t>
            </a:r>
          </a:p>
        </p:txBody>
      </p:sp>
      <p:sp>
        <p:nvSpPr>
          <p:cNvPr id="150560" name="AutoShape 1056"/>
          <p:cNvSpPr>
            <a:spLocks noChangeArrowheads="1"/>
          </p:cNvSpPr>
          <p:nvPr/>
        </p:nvSpPr>
        <p:spPr bwMode="auto">
          <a:xfrm>
            <a:off x="7467600" y="4592638"/>
            <a:ext cx="530225" cy="381000"/>
          </a:xfrm>
          <a:prstGeom prst="downArrow">
            <a:avLst>
              <a:gd name="adj1" fmla="val 50000"/>
              <a:gd name="adj2" fmla="val 25000"/>
            </a:avLst>
          </a:prstGeom>
          <a:solidFill>
            <a:srgbClr val="FFFF00"/>
          </a:solidFill>
          <a:ln w="9525">
            <a:solidFill>
              <a:schemeClr val="tx1"/>
            </a:solid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grpSp>
        <p:nvGrpSpPr>
          <p:cNvPr id="4" name="Group 1062"/>
          <p:cNvGrpSpPr>
            <a:grpSpLocks/>
          </p:cNvGrpSpPr>
          <p:nvPr/>
        </p:nvGrpSpPr>
        <p:grpSpPr bwMode="auto">
          <a:xfrm>
            <a:off x="6096000" y="5002213"/>
            <a:ext cx="2516188" cy="1703387"/>
            <a:chOff x="3840" y="3042"/>
            <a:chExt cx="1585" cy="1073"/>
          </a:xfrm>
        </p:grpSpPr>
        <p:grpSp>
          <p:nvGrpSpPr>
            <p:cNvPr id="5" name="Group 1038"/>
            <p:cNvGrpSpPr>
              <a:grpSpLocks/>
            </p:cNvGrpSpPr>
            <p:nvPr/>
          </p:nvGrpSpPr>
          <p:grpSpPr bwMode="auto">
            <a:xfrm>
              <a:off x="3840" y="3042"/>
              <a:ext cx="1585" cy="1073"/>
              <a:chOff x="3840" y="2880"/>
              <a:chExt cx="1824" cy="1235"/>
            </a:xfrm>
          </p:grpSpPr>
          <p:sp>
            <p:nvSpPr>
              <p:cNvPr id="150543" name="Oval 1039"/>
              <p:cNvSpPr>
                <a:spLocks noChangeArrowheads="1"/>
              </p:cNvSpPr>
              <p:nvPr/>
            </p:nvSpPr>
            <p:spPr bwMode="auto">
              <a:xfrm>
                <a:off x="4542" y="3462"/>
                <a:ext cx="893" cy="356"/>
              </a:xfrm>
              <a:prstGeom prst="ellipse">
                <a:avLst/>
              </a:prstGeom>
              <a:gradFill rotWithShape="0">
                <a:gsLst>
                  <a:gs pos="0">
                    <a:srgbClr val="FFA40C">
                      <a:alpha val="92999"/>
                    </a:srgbClr>
                  </a:gs>
                  <a:gs pos="100000">
                    <a:srgbClr val="FF3300">
                      <a:alpha val="60001"/>
                    </a:srgbClr>
                  </a:gs>
                </a:gsLst>
                <a:path path="shape">
                  <a:fillToRect l="50000" t="50000" r="50000" b="50000"/>
                </a:path>
              </a:gradFill>
              <a:ln w="9525">
                <a:noFill/>
                <a:round/>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50544" name="Rectangle 1040"/>
              <p:cNvSpPr>
                <a:spLocks noChangeArrowheads="1"/>
              </p:cNvSpPr>
              <p:nvPr/>
            </p:nvSpPr>
            <p:spPr bwMode="auto">
              <a:xfrm>
                <a:off x="3847" y="3444"/>
                <a:ext cx="1817" cy="671"/>
              </a:xfrm>
              <a:prstGeom prst="rect">
                <a:avLst/>
              </a:prstGeom>
              <a:solidFill>
                <a:schemeClr val="accent1"/>
              </a:solidFill>
              <a:ln w="6350">
                <a:solidFill>
                  <a:schemeClr val="tx1"/>
                </a:solid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50545" name="Rectangle 1041"/>
              <p:cNvSpPr>
                <a:spLocks noChangeArrowheads="1"/>
              </p:cNvSpPr>
              <p:nvPr/>
            </p:nvSpPr>
            <p:spPr bwMode="auto">
              <a:xfrm>
                <a:off x="4656" y="2883"/>
                <a:ext cx="645" cy="483"/>
              </a:xfrm>
              <a:prstGeom prst="rect">
                <a:avLst/>
              </a:prstGeom>
              <a:solidFill>
                <a:schemeClr val="accent1"/>
              </a:solidFill>
              <a:ln w="6350">
                <a:solidFill>
                  <a:schemeClr val="tx1"/>
                </a:solid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50546" name="Rectangle 1042"/>
              <p:cNvSpPr>
                <a:spLocks noChangeArrowheads="1"/>
              </p:cNvSpPr>
              <p:nvPr/>
            </p:nvSpPr>
            <p:spPr bwMode="auto">
              <a:xfrm>
                <a:off x="3845" y="3332"/>
                <a:ext cx="1819" cy="123"/>
              </a:xfrm>
              <a:prstGeom prst="rect">
                <a:avLst/>
              </a:prstGeom>
              <a:solidFill>
                <a:srgbClr val="54FF53"/>
              </a:solidFill>
              <a:ln w="6350">
                <a:solidFill>
                  <a:schemeClr val="tx1"/>
                </a:solid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50547" name="Oval 1043"/>
              <p:cNvSpPr>
                <a:spLocks noChangeArrowheads="1"/>
              </p:cNvSpPr>
              <p:nvPr/>
            </p:nvSpPr>
            <p:spPr bwMode="auto">
              <a:xfrm>
                <a:off x="4514" y="3295"/>
                <a:ext cx="916" cy="352"/>
              </a:xfrm>
              <a:prstGeom prst="ellipse">
                <a:avLst/>
              </a:prstGeom>
              <a:gradFill rotWithShape="0">
                <a:gsLst>
                  <a:gs pos="0">
                    <a:srgbClr val="FFA40C">
                      <a:alpha val="92999"/>
                    </a:srgbClr>
                  </a:gs>
                  <a:gs pos="100000">
                    <a:srgbClr val="FF3300">
                      <a:alpha val="60001"/>
                    </a:srgbClr>
                  </a:gs>
                </a:gsLst>
                <a:path path="shape">
                  <a:fillToRect l="50000" t="50000" r="50000" b="50000"/>
                </a:path>
              </a:gradFill>
              <a:ln w="9525">
                <a:noFill/>
                <a:round/>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50548" name="Rectangle 1044"/>
              <p:cNvSpPr>
                <a:spLocks noChangeArrowheads="1"/>
              </p:cNvSpPr>
              <p:nvPr/>
            </p:nvSpPr>
            <p:spPr bwMode="auto">
              <a:xfrm>
                <a:off x="3841" y="3441"/>
                <a:ext cx="1818" cy="671"/>
              </a:xfrm>
              <a:prstGeom prst="rect">
                <a:avLst/>
              </a:prstGeom>
              <a:solidFill>
                <a:schemeClr val="accent1"/>
              </a:solidFill>
              <a:ln w="6350">
                <a:solidFill>
                  <a:schemeClr val="tx1"/>
                </a:solid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50549" name="Rectangle 1045"/>
              <p:cNvSpPr>
                <a:spLocks noChangeArrowheads="1"/>
              </p:cNvSpPr>
              <p:nvPr/>
            </p:nvSpPr>
            <p:spPr bwMode="auto">
              <a:xfrm>
                <a:off x="4651" y="2880"/>
                <a:ext cx="645" cy="483"/>
              </a:xfrm>
              <a:prstGeom prst="rect">
                <a:avLst/>
              </a:prstGeom>
              <a:solidFill>
                <a:schemeClr val="accent1"/>
              </a:solidFill>
              <a:ln w="6350">
                <a:solidFill>
                  <a:schemeClr val="tx1"/>
                </a:solid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50550" name="Rectangle 1046"/>
              <p:cNvSpPr>
                <a:spLocks noChangeArrowheads="1"/>
              </p:cNvSpPr>
              <p:nvPr/>
            </p:nvSpPr>
            <p:spPr bwMode="auto">
              <a:xfrm>
                <a:off x="3840" y="3329"/>
                <a:ext cx="1819" cy="123"/>
              </a:xfrm>
              <a:prstGeom prst="rect">
                <a:avLst/>
              </a:prstGeom>
              <a:solidFill>
                <a:srgbClr val="54FF53"/>
              </a:solidFill>
              <a:ln w="6350">
                <a:solidFill>
                  <a:schemeClr val="tx1"/>
                </a:solid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50551" name="Rectangle 1047"/>
              <p:cNvSpPr>
                <a:spLocks noChangeArrowheads="1"/>
              </p:cNvSpPr>
              <p:nvPr/>
            </p:nvSpPr>
            <p:spPr bwMode="auto">
              <a:xfrm>
                <a:off x="4736" y="3312"/>
                <a:ext cx="681" cy="221"/>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400" b="1" smtClean="0">
                    <a:solidFill>
                      <a:srgbClr val="000000"/>
                    </a:solidFill>
                    <a:latin typeface="Lucida Grande" pitchFamily="80" charset="0"/>
                  </a:rPr>
                  <a:t>InGaAsP</a:t>
                </a:r>
              </a:p>
            </p:txBody>
          </p:sp>
          <p:sp>
            <p:nvSpPr>
              <p:cNvPr id="150552" name="Oval 1048"/>
              <p:cNvSpPr>
                <a:spLocks noChangeArrowheads="1"/>
              </p:cNvSpPr>
              <p:nvPr/>
            </p:nvSpPr>
            <p:spPr bwMode="auto">
              <a:xfrm>
                <a:off x="4508" y="3293"/>
                <a:ext cx="917" cy="351"/>
              </a:xfrm>
              <a:prstGeom prst="ellipse">
                <a:avLst/>
              </a:prstGeom>
              <a:gradFill rotWithShape="0">
                <a:gsLst>
                  <a:gs pos="0">
                    <a:srgbClr val="FFA40C">
                      <a:alpha val="92999"/>
                    </a:srgbClr>
                  </a:gs>
                  <a:gs pos="100000">
                    <a:srgbClr val="FF3300">
                      <a:alpha val="60001"/>
                    </a:srgbClr>
                  </a:gs>
                </a:gsLst>
                <a:path path="shape">
                  <a:fillToRect l="50000" t="50000" r="50000" b="50000"/>
                </a:path>
              </a:gradFill>
              <a:ln w="9525">
                <a:noFill/>
                <a:round/>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50553" name="Rectangle 1049"/>
              <p:cNvSpPr>
                <a:spLocks noChangeArrowheads="1"/>
              </p:cNvSpPr>
              <p:nvPr/>
            </p:nvSpPr>
            <p:spPr bwMode="auto">
              <a:xfrm>
                <a:off x="4259" y="3319"/>
                <a:ext cx="387" cy="633"/>
              </a:xfrm>
              <a:prstGeom prst="rect">
                <a:avLst/>
              </a:prstGeom>
              <a:solidFill>
                <a:schemeClr val="bg1"/>
              </a:solidFill>
              <a:ln w="9525">
                <a:no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50554" name="Line 1050"/>
              <p:cNvSpPr>
                <a:spLocks noChangeShapeType="1"/>
              </p:cNvSpPr>
              <p:nvPr/>
            </p:nvSpPr>
            <p:spPr bwMode="auto">
              <a:xfrm>
                <a:off x="4249" y="3329"/>
                <a:ext cx="0" cy="623"/>
              </a:xfrm>
              <a:prstGeom prst="line">
                <a:avLst/>
              </a:prstGeom>
              <a:noFill/>
              <a:ln w="3175">
                <a:solidFill>
                  <a:schemeClr val="tx1"/>
                </a:solidFill>
                <a:round/>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50555" name="Line 1051"/>
              <p:cNvSpPr>
                <a:spLocks noChangeShapeType="1"/>
              </p:cNvSpPr>
              <p:nvPr/>
            </p:nvSpPr>
            <p:spPr bwMode="auto">
              <a:xfrm>
                <a:off x="4656" y="3329"/>
                <a:ext cx="0" cy="623"/>
              </a:xfrm>
              <a:prstGeom prst="line">
                <a:avLst/>
              </a:prstGeom>
              <a:noFill/>
              <a:ln w="3175">
                <a:solidFill>
                  <a:schemeClr val="tx1"/>
                </a:solidFill>
                <a:round/>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50556" name="Line 1052"/>
              <p:cNvSpPr>
                <a:spLocks noChangeShapeType="1"/>
              </p:cNvSpPr>
              <p:nvPr/>
            </p:nvSpPr>
            <p:spPr bwMode="auto">
              <a:xfrm>
                <a:off x="4259" y="3952"/>
                <a:ext cx="407" cy="0"/>
              </a:xfrm>
              <a:prstGeom prst="line">
                <a:avLst/>
              </a:prstGeom>
              <a:noFill/>
              <a:ln w="3175">
                <a:solidFill>
                  <a:schemeClr val="tx1"/>
                </a:solidFill>
                <a:round/>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50557" name="Rectangle 1053"/>
              <p:cNvSpPr>
                <a:spLocks noChangeArrowheads="1"/>
              </p:cNvSpPr>
              <p:nvPr/>
            </p:nvSpPr>
            <p:spPr bwMode="auto">
              <a:xfrm>
                <a:off x="4890" y="3024"/>
                <a:ext cx="339" cy="221"/>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400" b="1" smtClean="0">
                    <a:solidFill>
                      <a:srgbClr val="000000"/>
                    </a:solidFill>
                    <a:latin typeface="Lucida Grande" pitchFamily="80" charset="0"/>
                  </a:rPr>
                  <a:t>InP</a:t>
                </a:r>
              </a:p>
            </p:txBody>
          </p:sp>
          <p:sp>
            <p:nvSpPr>
              <p:cNvPr id="150558" name="Rectangle 1054"/>
              <p:cNvSpPr>
                <a:spLocks noChangeArrowheads="1"/>
              </p:cNvSpPr>
              <p:nvPr/>
            </p:nvSpPr>
            <p:spPr bwMode="auto">
              <a:xfrm>
                <a:off x="4896" y="3696"/>
                <a:ext cx="340" cy="221"/>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400" b="1" smtClean="0">
                    <a:solidFill>
                      <a:srgbClr val="000000"/>
                    </a:solidFill>
                    <a:latin typeface="Lucida Grande" pitchFamily="80" charset="0"/>
                  </a:rPr>
                  <a:t>InP</a:t>
                </a:r>
              </a:p>
            </p:txBody>
          </p:sp>
        </p:grpSp>
        <p:sp>
          <p:nvSpPr>
            <p:cNvPr id="150562" name="Text Box 1058"/>
            <p:cNvSpPr txBox="1">
              <a:spLocks noChangeArrowheads="1"/>
            </p:cNvSpPr>
            <p:nvPr/>
          </p:nvSpPr>
          <p:spPr bwMode="auto">
            <a:xfrm>
              <a:off x="4224" y="3577"/>
              <a:ext cx="272" cy="192"/>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400" b="1" smtClean="0">
                  <a:solidFill>
                    <a:srgbClr val="000000"/>
                  </a:solidFill>
                </a:rPr>
                <a:t>Air</a:t>
              </a:r>
            </a:p>
          </p:txBody>
        </p:sp>
      </p:grpSp>
      <p:sp>
        <p:nvSpPr>
          <p:cNvPr id="150564" name="Text Box 1060"/>
          <p:cNvSpPr txBox="1">
            <a:spLocks noChangeArrowheads="1"/>
          </p:cNvSpPr>
          <p:nvPr/>
        </p:nvSpPr>
        <p:spPr bwMode="auto">
          <a:xfrm>
            <a:off x="434975" y="1552575"/>
            <a:ext cx="4059238" cy="1190625"/>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mtClean="0">
                <a:solidFill>
                  <a:srgbClr val="000000"/>
                </a:solidFill>
              </a:rPr>
              <a:t>• </a:t>
            </a:r>
            <a:r>
              <a:rPr lang="en-US" b="1" smtClean="0">
                <a:solidFill>
                  <a:srgbClr val="000000"/>
                </a:solidFill>
              </a:rPr>
              <a:t>Goal: Compact Photonic Devices</a:t>
            </a:r>
            <a:endParaRPr lang="en-US" smtClean="0">
              <a:solidFill>
                <a:srgbClr val="000000"/>
              </a:solidFill>
            </a:endParaRPr>
          </a:p>
          <a:p>
            <a:pPr fontAlgn="base">
              <a:spcBef>
                <a:spcPct val="0"/>
              </a:spcBef>
              <a:spcAft>
                <a:spcPct val="0"/>
              </a:spcAft>
            </a:pPr>
            <a:r>
              <a:rPr lang="en-US" smtClean="0">
                <a:solidFill>
                  <a:srgbClr val="000000"/>
                </a:solidFill>
              </a:rPr>
              <a:t>	-greater # of devices per chip</a:t>
            </a:r>
          </a:p>
          <a:p>
            <a:pPr fontAlgn="base">
              <a:spcBef>
                <a:spcPct val="0"/>
              </a:spcBef>
              <a:spcAft>
                <a:spcPct val="0"/>
              </a:spcAft>
            </a:pPr>
            <a:r>
              <a:rPr lang="en-US" smtClean="0">
                <a:solidFill>
                  <a:srgbClr val="000000"/>
                </a:solidFill>
              </a:rPr>
              <a:t>	-better fabrication uniformity</a:t>
            </a:r>
          </a:p>
          <a:p>
            <a:pPr fontAlgn="base">
              <a:spcBef>
                <a:spcPct val="0"/>
              </a:spcBef>
              <a:spcAft>
                <a:spcPct val="0"/>
              </a:spcAft>
            </a:pPr>
            <a:r>
              <a:rPr lang="en-US" smtClean="0">
                <a:solidFill>
                  <a:srgbClr val="000000"/>
                </a:solidFill>
              </a:rPr>
              <a:t>	-lower $ per device</a:t>
            </a:r>
          </a:p>
        </p:txBody>
      </p:sp>
      <p:pic>
        <p:nvPicPr>
          <p:cNvPr id="150570" name="Picture 1066" descr="PIC_one_dimensional_noline"/>
          <p:cNvPicPr>
            <a:picLocks noChangeAspect="1" noChangeArrowheads="1"/>
          </p:cNvPicPr>
          <p:nvPr/>
        </p:nvPicPr>
        <p:blipFill>
          <a:blip r:embed="rId3" cstate="print"/>
          <a:srcRect/>
          <a:stretch>
            <a:fillRect/>
          </a:stretch>
        </p:blipFill>
        <p:spPr bwMode="auto">
          <a:xfrm>
            <a:off x="107950" y="4953000"/>
            <a:ext cx="8915400" cy="1117600"/>
          </a:xfrm>
          <a:prstGeom prst="rect">
            <a:avLst/>
          </a:prstGeom>
          <a:noFill/>
        </p:spPr>
      </p:pic>
      <p:pic>
        <p:nvPicPr>
          <p:cNvPr id="150571" name="Picture 1067" descr="PIC_one_dimensional_line"/>
          <p:cNvPicPr>
            <a:picLocks noChangeAspect="1" noChangeArrowheads="1"/>
          </p:cNvPicPr>
          <p:nvPr/>
        </p:nvPicPr>
        <p:blipFill>
          <a:blip r:embed="rId4" cstate="print"/>
          <a:srcRect/>
          <a:stretch>
            <a:fillRect/>
          </a:stretch>
        </p:blipFill>
        <p:spPr bwMode="auto">
          <a:xfrm>
            <a:off x="63500" y="4954588"/>
            <a:ext cx="9004300" cy="1116012"/>
          </a:xfrm>
          <a:prstGeom prst="rect">
            <a:avLst/>
          </a:prstGeom>
          <a:noFill/>
        </p:spPr>
      </p:pic>
      <p:grpSp>
        <p:nvGrpSpPr>
          <p:cNvPr id="6" name="Group 1070"/>
          <p:cNvGrpSpPr>
            <a:grpSpLocks/>
          </p:cNvGrpSpPr>
          <p:nvPr/>
        </p:nvGrpSpPr>
        <p:grpSpPr bwMode="auto">
          <a:xfrm>
            <a:off x="60325" y="4724400"/>
            <a:ext cx="9012238" cy="304800"/>
            <a:chOff x="38" y="2976"/>
            <a:chExt cx="5677" cy="192"/>
          </a:xfrm>
        </p:grpSpPr>
        <p:sp>
          <p:nvSpPr>
            <p:cNvPr id="150572" name="Text Box 1068"/>
            <p:cNvSpPr txBox="1">
              <a:spLocks noChangeArrowheads="1"/>
            </p:cNvSpPr>
            <p:nvPr/>
          </p:nvSpPr>
          <p:spPr bwMode="auto">
            <a:xfrm>
              <a:off x="38" y="2976"/>
              <a:ext cx="390" cy="192"/>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400" b="1" smtClean="0">
                  <a:solidFill>
                    <a:srgbClr val="FF1206"/>
                  </a:solidFill>
                </a:rPr>
                <a:t>Input</a:t>
              </a:r>
              <a:endParaRPr lang="en-US" smtClean="0">
                <a:solidFill>
                  <a:srgbClr val="FF1206"/>
                </a:solidFill>
              </a:endParaRPr>
            </a:p>
          </p:txBody>
        </p:sp>
        <p:sp>
          <p:nvSpPr>
            <p:cNvPr id="150573" name="Text Box 1069"/>
            <p:cNvSpPr txBox="1">
              <a:spLocks noChangeArrowheads="1"/>
            </p:cNvSpPr>
            <p:nvPr/>
          </p:nvSpPr>
          <p:spPr bwMode="auto">
            <a:xfrm>
              <a:off x="5232" y="2976"/>
              <a:ext cx="483" cy="192"/>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400" b="1" smtClean="0">
                  <a:solidFill>
                    <a:srgbClr val="FF1206"/>
                  </a:solidFill>
                </a:rPr>
                <a:t>Output</a:t>
              </a:r>
              <a:endParaRPr lang="en-US" smtClean="0">
                <a:solidFill>
                  <a:srgbClr val="FF1206"/>
                </a:solidFill>
              </a:endParaRPr>
            </a:p>
          </p:txBody>
        </p:sp>
      </p:grpSp>
      <p:grpSp>
        <p:nvGrpSpPr>
          <p:cNvPr id="7" name="Group 1084"/>
          <p:cNvGrpSpPr>
            <a:grpSpLocks/>
          </p:cNvGrpSpPr>
          <p:nvPr/>
        </p:nvGrpSpPr>
        <p:grpSpPr bwMode="auto">
          <a:xfrm>
            <a:off x="5943600" y="1600200"/>
            <a:ext cx="2667000" cy="990600"/>
            <a:chOff x="3744" y="1008"/>
            <a:chExt cx="1680" cy="624"/>
          </a:xfrm>
        </p:grpSpPr>
        <p:sp>
          <p:nvSpPr>
            <p:cNvPr id="150575" name="Rectangle 1071"/>
            <p:cNvSpPr>
              <a:spLocks noChangeArrowheads="1"/>
            </p:cNvSpPr>
            <p:nvPr/>
          </p:nvSpPr>
          <p:spPr bwMode="auto">
            <a:xfrm>
              <a:off x="3744" y="1008"/>
              <a:ext cx="624" cy="624"/>
            </a:xfrm>
            <a:prstGeom prst="rect">
              <a:avLst/>
            </a:prstGeom>
            <a:solidFill>
              <a:schemeClr val="accent1"/>
            </a:solidFill>
            <a:ln w="9525">
              <a:solidFill>
                <a:schemeClr val="tx1"/>
              </a:solid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50576" name="Rectangle 1072"/>
            <p:cNvSpPr>
              <a:spLocks noChangeArrowheads="1"/>
            </p:cNvSpPr>
            <p:nvPr/>
          </p:nvSpPr>
          <p:spPr bwMode="auto">
            <a:xfrm>
              <a:off x="4800" y="1008"/>
              <a:ext cx="624" cy="624"/>
            </a:xfrm>
            <a:prstGeom prst="rect">
              <a:avLst/>
            </a:prstGeom>
            <a:solidFill>
              <a:schemeClr val="accent1"/>
            </a:solidFill>
            <a:ln w="9525">
              <a:solidFill>
                <a:schemeClr val="tx1"/>
              </a:solid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50577" name="Rectangle 1073"/>
            <p:cNvSpPr>
              <a:spLocks noChangeArrowheads="1"/>
            </p:cNvSpPr>
            <p:nvPr/>
          </p:nvSpPr>
          <p:spPr bwMode="auto">
            <a:xfrm>
              <a:off x="3792" y="1056"/>
              <a:ext cx="528" cy="240"/>
            </a:xfrm>
            <a:prstGeom prst="rect">
              <a:avLst/>
            </a:prstGeom>
            <a:solidFill>
              <a:srgbClr val="FFFF00"/>
            </a:solidFill>
            <a:ln w="9525">
              <a:solidFill>
                <a:schemeClr val="tx1"/>
              </a:solidFill>
              <a:miter lim="800000"/>
              <a:headEnd/>
              <a:tailEnd/>
            </a:ln>
            <a:effectLst/>
          </p:spPr>
          <p:txBody>
            <a:bodyPr wrap="none" anchor="ctr"/>
            <a:lstStyle/>
            <a:p>
              <a:pPr algn="ctr" fontAlgn="base">
                <a:spcBef>
                  <a:spcPct val="0"/>
                </a:spcBef>
                <a:spcAft>
                  <a:spcPct val="0"/>
                </a:spcAft>
              </a:pPr>
              <a:r>
                <a:rPr lang="en-US" smtClean="0">
                  <a:solidFill>
                    <a:srgbClr val="000000"/>
                  </a:solidFill>
                </a:rPr>
                <a:t>PIC</a:t>
              </a:r>
            </a:p>
          </p:txBody>
        </p:sp>
        <p:sp>
          <p:nvSpPr>
            <p:cNvPr id="150580" name="Rectangle 1076"/>
            <p:cNvSpPr>
              <a:spLocks noChangeArrowheads="1"/>
            </p:cNvSpPr>
            <p:nvPr/>
          </p:nvSpPr>
          <p:spPr bwMode="auto">
            <a:xfrm>
              <a:off x="3792" y="1344"/>
              <a:ext cx="528" cy="240"/>
            </a:xfrm>
            <a:prstGeom prst="rect">
              <a:avLst/>
            </a:prstGeom>
            <a:solidFill>
              <a:srgbClr val="FFFF00"/>
            </a:solidFill>
            <a:ln w="9525">
              <a:solidFill>
                <a:schemeClr val="tx1"/>
              </a:solidFill>
              <a:miter lim="800000"/>
              <a:headEnd/>
              <a:tailEnd/>
            </a:ln>
            <a:effectLst/>
          </p:spPr>
          <p:txBody>
            <a:bodyPr wrap="none" anchor="ctr"/>
            <a:lstStyle/>
            <a:p>
              <a:pPr algn="ctr" fontAlgn="base">
                <a:spcBef>
                  <a:spcPct val="0"/>
                </a:spcBef>
                <a:spcAft>
                  <a:spcPct val="0"/>
                </a:spcAft>
              </a:pPr>
              <a:r>
                <a:rPr lang="en-US" smtClean="0">
                  <a:solidFill>
                    <a:srgbClr val="000000"/>
                  </a:solidFill>
                </a:rPr>
                <a:t>PIC</a:t>
              </a:r>
            </a:p>
          </p:txBody>
        </p:sp>
        <p:sp>
          <p:nvSpPr>
            <p:cNvPr id="150581" name="Rectangle 1077"/>
            <p:cNvSpPr>
              <a:spLocks noChangeArrowheads="1"/>
            </p:cNvSpPr>
            <p:nvPr/>
          </p:nvSpPr>
          <p:spPr bwMode="auto">
            <a:xfrm>
              <a:off x="4848" y="1056"/>
              <a:ext cx="144" cy="240"/>
            </a:xfrm>
            <a:prstGeom prst="rect">
              <a:avLst/>
            </a:prstGeom>
            <a:solidFill>
              <a:srgbClr val="FFFF00"/>
            </a:solidFill>
            <a:ln w="9525">
              <a:solidFill>
                <a:schemeClr val="tx1"/>
              </a:solidFill>
              <a:miter lim="800000"/>
              <a:headEnd/>
              <a:tailEnd/>
            </a:ln>
            <a:effectLst/>
          </p:spPr>
          <p:txBody>
            <a:bodyPr wrap="none" anchor="ctr"/>
            <a:lstStyle/>
            <a:p>
              <a:pPr algn="ctr" fontAlgn="base">
                <a:spcBef>
                  <a:spcPct val="0"/>
                </a:spcBef>
                <a:spcAft>
                  <a:spcPct val="0"/>
                </a:spcAft>
              </a:pPr>
              <a:r>
                <a:rPr lang="en-US" sz="1000" smtClean="0">
                  <a:solidFill>
                    <a:srgbClr val="000000"/>
                  </a:solidFill>
                </a:rPr>
                <a:t>PIC</a:t>
              </a:r>
            </a:p>
          </p:txBody>
        </p:sp>
        <p:sp>
          <p:nvSpPr>
            <p:cNvPr id="150582" name="Rectangle 1078"/>
            <p:cNvSpPr>
              <a:spLocks noChangeArrowheads="1"/>
            </p:cNvSpPr>
            <p:nvPr/>
          </p:nvSpPr>
          <p:spPr bwMode="auto">
            <a:xfrm>
              <a:off x="4848" y="1344"/>
              <a:ext cx="144" cy="240"/>
            </a:xfrm>
            <a:prstGeom prst="rect">
              <a:avLst/>
            </a:prstGeom>
            <a:solidFill>
              <a:srgbClr val="FFFF00"/>
            </a:solidFill>
            <a:ln w="9525">
              <a:solidFill>
                <a:schemeClr val="tx1"/>
              </a:solidFill>
              <a:miter lim="800000"/>
              <a:headEnd/>
              <a:tailEnd/>
            </a:ln>
            <a:effectLst/>
          </p:spPr>
          <p:txBody>
            <a:bodyPr wrap="none" anchor="ctr"/>
            <a:lstStyle/>
            <a:p>
              <a:pPr algn="ctr" fontAlgn="base">
                <a:spcBef>
                  <a:spcPct val="0"/>
                </a:spcBef>
                <a:spcAft>
                  <a:spcPct val="0"/>
                </a:spcAft>
              </a:pPr>
              <a:r>
                <a:rPr lang="en-US" sz="1000" smtClean="0">
                  <a:solidFill>
                    <a:srgbClr val="000000"/>
                  </a:solidFill>
                </a:rPr>
                <a:t>PIC</a:t>
              </a:r>
            </a:p>
          </p:txBody>
        </p:sp>
        <p:sp>
          <p:nvSpPr>
            <p:cNvPr id="150583" name="Rectangle 1079"/>
            <p:cNvSpPr>
              <a:spLocks noChangeArrowheads="1"/>
            </p:cNvSpPr>
            <p:nvPr/>
          </p:nvSpPr>
          <p:spPr bwMode="auto">
            <a:xfrm>
              <a:off x="5040" y="1056"/>
              <a:ext cx="144" cy="240"/>
            </a:xfrm>
            <a:prstGeom prst="rect">
              <a:avLst/>
            </a:prstGeom>
            <a:solidFill>
              <a:srgbClr val="FFFF00"/>
            </a:solidFill>
            <a:ln w="9525">
              <a:solidFill>
                <a:schemeClr val="tx1"/>
              </a:solidFill>
              <a:miter lim="800000"/>
              <a:headEnd/>
              <a:tailEnd/>
            </a:ln>
            <a:effectLst/>
          </p:spPr>
          <p:txBody>
            <a:bodyPr wrap="none" anchor="ctr"/>
            <a:lstStyle/>
            <a:p>
              <a:pPr algn="ctr" fontAlgn="base">
                <a:spcBef>
                  <a:spcPct val="0"/>
                </a:spcBef>
                <a:spcAft>
                  <a:spcPct val="0"/>
                </a:spcAft>
              </a:pPr>
              <a:r>
                <a:rPr lang="en-US" sz="1000" smtClean="0">
                  <a:solidFill>
                    <a:srgbClr val="000000"/>
                  </a:solidFill>
                </a:rPr>
                <a:t>PIC</a:t>
              </a:r>
            </a:p>
          </p:txBody>
        </p:sp>
        <p:sp>
          <p:nvSpPr>
            <p:cNvPr id="150584" name="Rectangle 1080"/>
            <p:cNvSpPr>
              <a:spLocks noChangeArrowheads="1"/>
            </p:cNvSpPr>
            <p:nvPr/>
          </p:nvSpPr>
          <p:spPr bwMode="auto">
            <a:xfrm>
              <a:off x="5040" y="1344"/>
              <a:ext cx="144" cy="240"/>
            </a:xfrm>
            <a:prstGeom prst="rect">
              <a:avLst/>
            </a:prstGeom>
            <a:solidFill>
              <a:srgbClr val="FFFF00"/>
            </a:solidFill>
            <a:ln w="9525">
              <a:solidFill>
                <a:schemeClr val="tx1"/>
              </a:solidFill>
              <a:miter lim="800000"/>
              <a:headEnd/>
              <a:tailEnd/>
            </a:ln>
            <a:effectLst/>
          </p:spPr>
          <p:txBody>
            <a:bodyPr wrap="none" anchor="ctr"/>
            <a:lstStyle/>
            <a:p>
              <a:pPr algn="ctr" fontAlgn="base">
                <a:spcBef>
                  <a:spcPct val="0"/>
                </a:spcBef>
                <a:spcAft>
                  <a:spcPct val="0"/>
                </a:spcAft>
              </a:pPr>
              <a:r>
                <a:rPr lang="en-US" sz="1000" smtClean="0">
                  <a:solidFill>
                    <a:srgbClr val="000000"/>
                  </a:solidFill>
                </a:rPr>
                <a:t>PIC</a:t>
              </a:r>
            </a:p>
          </p:txBody>
        </p:sp>
        <p:sp>
          <p:nvSpPr>
            <p:cNvPr id="150585" name="Rectangle 1081"/>
            <p:cNvSpPr>
              <a:spLocks noChangeArrowheads="1"/>
            </p:cNvSpPr>
            <p:nvPr/>
          </p:nvSpPr>
          <p:spPr bwMode="auto">
            <a:xfrm>
              <a:off x="5232" y="1056"/>
              <a:ext cx="144" cy="240"/>
            </a:xfrm>
            <a:prstGeom prst="rect">
              <a:avLst/>
            </a:prstGeom>
            <a:solidFill>
              <a:srgbClr val="FFFF00"/>
            </a:solidFill>
            <a:ln w="9525">
              <a:solidFill>
                <a:schemeClr val="tx1"/>
              </a:solidFill>
              <a:miter lim="800000"/>
              <a:headEnd/>
              <a:tailEnd/>
            </a:ln>
            <a:effectLst/>
          </p:spPr>
          <p:txBody>
            <a:bodyPr wrap="none" anchor="ctr"/>
            <a:lstStyle/>
            <a:p>
              <a:pPr algn="ctr" fontAlgn="base">
                <a:spcBef>
                  <a:spcPct val="0"/>
                </a:spcBef>
                <a:spcAft>
                  <a:spcPct val="0"/>
                </a:spcAft>
              </a:pPr>
              <a:r>
                <a:rPr lang="en-US" sz="1000" smtClean="0">
                  <a:solidFill>
                    <a:srgbClr val="000000"/>
                  </a:solidFill>
                </a:rPr>
                <a:t>PIC</a:t>
              </a:r>
            </a:p>
          </p:txBody>
        </p:sp>
        <p:sp>
          <p:nvSpPr>
            <p:cNvPr id="150586" name="Rectangle 1082"/>
            <p:cNvSpPr>
              <a:spLocks noChangeArrowheads="1"/>
            </p:cNvSpPr>
            <p:nvPr/>
          </p:nvSpPr>
          <p:spPr bwMode="auto">
            <a:xfrm>
              <a:off x="5232" y="1344"/>
              <a:ext cx="144" cy="240"/>
            </a:xfrm>
            <a:prstGeom prst="rect">
              <a:avLst/>
            </a:prstGeom>
            <a:solidFill>
              <a:srgbClr val="FFFF00"/>
            </a:solidFill>
            <a:ln w="9525">
              <a:solidFill>
                <a:schemeClr val="tx1"/>
              </a:solidFill>
              <a:miter lim="800000"/>
              <a:headEnd/>
              <a:tailEnd/>
            </a:ln>
            <a:effectLst/>
          </p:spPr>
          <p:txBody>
            <a:bodyPr wrap="none" anchor="ctr"/>
            <a:lstStyle/>
            <a:p>
              <a:pPr algn="ctr" fontAlgn="base">
                <a:spcBef>
                  <a:spcPct val="0"/>
                </a:spcBef>
                <a:spcAft>
                  <a:spcPct val="0"/>
                </a:spcAft>
              </a:pPr>
              <a:r>
                <a:rPr lang="en-US" sz="1000" smtClean="0">
                  <a:solidFill>
                    <a:srgbClr val="000000"/>
                  </a:solidFill>
                </a:rPr>
                <a:t>PIC</a:t>
              </a:r>
            </a:p>
          </p:txBody>
        </p:sp>
        <p:sp>
          <p:nvSpPr>
            <p:cNvPr id="150587" name="Line 1083"/>
            <p:cNvSpPr>
              <a:spLocks noChangeShapeType="1"/>
            </p:cNvSpPr>
            <p:nvPr/>
          </p:nvSpPr>
          <p:spPr bwMode="auto">
            <a:xfrm>
              <a:off x="4464" y="1344"/>
              <a:ext cx="240" cy="0"/>
            </a:xfrm>
            <a:prstGeom prst="line">
              <a:avLst/>
            </a:prstGeom>
            <a:noFill/>
            <a:ln w="57150">
              <a:solidFill>
                <a:schemeClr val="tx1"/>
              </a:solidFill>
              <a:round/>
              <a:headEnd/>
              <a:tailEnd type="triangle" w="med" len="med"/>
            </a:ln>
            <a:effectLst/>
          </p:spPr>
          <p:txBody>
            <a:bodyPr wrap="none" anchor="ctr"/>
            <a:lstStyle/>
            <a:p>
              <a:pPr fontAlgn="base">
                <a:spcBef>
                  <a:spcPct val="0"/>
                </a:spcBef>
                <a:spcAft>
                  <a:spcPct val="0"/>
                </a:spcAft>
              </a:pPr>
              <a:endParaRPr lang="en-US" smtClean="0">
                <a:solidFill>
                  <a:srgbClr val="000000"/>
                </a:solidFill>
              </a:endParaRPr>
            </a:p>
          </p:txBody>
        </p:sp>
      </p:grpSp>
      <p:grpSp>
        <p:nvGrpSpPr>
          <p:cNvPr id="8" name="Group 1090"/>
          <p:cNvGrpSpPr>
            <a:grpSpLocks/>
          </p:cNvGrpSpPr>
          <p:nvPr/>
        </p:nvGrpSpPr>
        <p:grpSpPr bwMode="auto">
          <a:xfrm>
            <a:off x="5410200" y="4572000"/>
            <a:ext cx="3738563" cy="2286000"/>
            <a:chOff x="3408" y="2880"/>
            <a:chExt cx="2355" cy="1440"/>
          </a:xfrm>
        </p:grpSpPr>
        <p:sp>
          <p:nvSpPr>
            <p:cNvPr id="150589" name="Rectangle 1085"/>
            <p:cNvSpPr>
              <a:spLocks noChangeArrowheads="1"/>
            </p:cNvSpPr>
            <p:nvPr/>
          </p:nvSpPr>
          <p:spPr bwMode="auto">
            <a:xfrm>
              <a:off x="3456" y="2880"/>
              <a:ext cx="2304" cy="1440"/>
            </a:xfrm>
            <a:prstGeom prst="rect">
              <a:avLst/>
            </a:prstGeom>
            <a:solidFill>
              <a:schemeClr val="bg1"/>
            </a:solidFill>
            <a:ln w="9525">
              <a:noFill/>
              <a:miter lim="800000"/>
              <a:headEnd/>
              <a:tailEnd/>
            </a:ln>
            <a:effectLst/>
          </p:spPr>
          <p:txBody>
            <a:bodyPr wrap="none" anchor="ctr"/>
            <a:lstStyle/>
            <a:p>
              <a:pPr algn="ctr" fontAlgn="base">
                <a:spcBef>
                  <a:spcPct val="0"/>
                </a:spcBef>
                <a:spcAft>
                  <a:spcPct val="0"/>
                </a:spcAft>
              </a:pPr>
              <a:r>
                <a:rPr lang="en-US" sz="1400" b="1" smtClean="0">
                  <a:solidFill>
                    <a:srgbClr val="FF1206"/>
                  </a:solidFill>
                </a:rPr>
                <a:t>Input</a:t>
              </a:r>
              <a:endParaRPr lang="en-US" smtClean="0">
                <a:solidFill>
                  <a:srgbClr val="FF1206"/>
                </a:solidFill>
              </a:endParaRPr>
            </a:p>
            <a:p>
              <a:pPr algn="ctr" fontAlgn="base">
                <a:spcBef>
                  <a:spcPct val="0"/>
                </a:spcBef>
                <a:spcAft>
                  <a:spcPct val="0"/>
                </a:spcAft>
              </a:pPr>
              <a:endParaRPr lang="en-US" smtClean="0">
                <a:solidFill>
                  <a:srgbClr val="000000"/>
                </a:solidFill>
              </a:endParaRPr>
            </a:p>
          </p:txBody>
        </p:sp>
        <p:pic>
          <p:nvPicPr>
            <p:cNvPr id="150591" name="Picture 1087" descr="40_g_line"/>
            <p:cNvPicPr>
              <a:picLocks noChangeAspect="1" noChangeArrowheads="1"/>
            </p:cNvPicPr>
            <p:nvPr/>
          </p:nvPicPr>
          <p:blipFill>
            <a:blip r:embed="rId5" cstate="print"/>
            <a:srcRect/>
            <a:stretch>
              <a:fillRect/>
            </a:stretch>
          </p:blipFill>
          <p:spPr bwMode="auto">
            <a:xfrm>
              <a:off x="3408" y="3120"/>
              <a:ext cx="2144" cy="645"/>
            </a:xfrm>
            <a:prstGeom prst="rect">
              <a:avLst/>
            </a:prstGeom>
            <a:noFill/>
          </p:spPr>
        </p:pic>
        <p:sp>
          <p:nvSpPr>
            <p:cNvPr id="150592" name="Rectangle 1088"/>
            <p:cNvSpPr>
              <a:spLocks noChangeArrowheads="1"/>
            </p:cNvSpPr>
            <p:nvPr/>
          </p:nvSpPr>
          <p:spPr bwMode="auto">
            <a:xfrm>
              <a:off x="5370" y="3024"/>
              <a:ext cx="390" cy="192"/>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400" b="1" smtClean="0">
                  <a:solidFill>
                    <a:srgbClr val="FF1206"/>
                  </a:solidFill>
                </a:rPr>
                <a:t>Input</a:t>
              </a:r>
            </a:p>
          </p:txBody>
        </p:sp>
        <p:sp>
          <p:nvSpPr>
            <p:cNvPr id="150593" name="Rectangle 1089"/>
            <p:cNvSpPr>
              <a:spLocks noChangeArrowheads="1"/>
            </p:cNvSpPr>
            <p:nvPr/>
          </p:nvSpPr>
          <p:spPr bwMode="auto">
            <a:xfrm>
              <a:off x="5280" y="3696"/>
              <a:ext cx="483" cy="192"/>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400" b="1" smtClean="0">
                  <a:solidFill>
                    <a:srgbClr val="FF1206"/>
                  </a:solidFill>
                </a:rPr>
                <a:t>Output</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053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057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057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150571"/>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6"/>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50570"/>
                                        </p:tgtEl>
                                        <p:attrNameLst>
                                          <p:attrName>style.visibility</p:attrName>
                                        </p:attrNameLst>
                                      </p:cBhvr>
                                      <p:to>
                                        <p:strVal val="hidden"/>
                                      </p:to>
                                    </p:set>
                                  </p:childTnLst>
                                </p:cTn>
                              </p:par>
                              <p:par>
                                <p:cTn id="27" presetID="1" presetClass="entr" presetSubtype="0" fill="hold" grpId="0" nodeType="withEffect">
                                  <p:stCondLst>
                                    <p:cond delay="0"/>
                                  </p:stCondLst>
                                  <p:childTnLst>
                                    <p:set>
                                      <p:cBhvr>
                                        <p:cTn id="28" dur="1" fill="hold">
                                          <p:stCondLst>
                                            <p:cond delay="0"/>
                                          </p:stCondLst>
                                        </p:cTn>
                                        <p:tgtEl>
                                          <p:spTgt spid="15056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053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3" grpId="0"/>
      <p:bldP spid="150534" grpId="0"/>
      <p:bldP spid="15056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lide Number Placeholder 5"/>
          <p:cNvSpPr>
            <a:spLocks noGrp="1"/>
          </p:cNvSpPr>
          <p:nvPr>
            <p:ph type="sldNum" sz="quarter" idx="12"/>
          </p:nvPr>
        </p:nvSpPr>
        <p:spPr/>
        <p:txBody>
          <a:bodyPr/>
          <a:lstStyle/>
          <a:p>
            <a:fld id="{D8AFC7CE-68B9-4580-B4D9-2A54E7DA9D83}" type="slidenum">
              <a:rPr lang="en-US">
                <a:solidFill>
                  <a:srgbClr val="000000"/>
                </a:solidFill>
              </a:rPr>
              <a:pPr/>
              <a:t>25</a:t>
            </a:fld>
            <a:endParaRPr lang="en-US">
              <a:solidFill>
                <a:srgbClr val="000000"/>
              </a:solidFill>
            </a:endParaRPr>
          </a:p>
        </p:txBody>
      </p:sp>
      <p:sp>
        <p:nvSpPr>
          <p:cNvPr id="138243" name="Text Box 3"/>
          <p:cNvSpPr txBox="1">
            <a:spLocks noChangeArrowheads="1"/>
          </p:cNvSpPr>
          <p:nvPr/>
        </p:nvSpPr>
        <p:spPr bwMode="auto">
          <a:xfrm>
            <a:off x="3657600" y="2133600"/>
            <a:ext cx="5486400" cy="701675"/>
          </a:xfrm>
          <a:prstGeom prst="rect">
            <a:avLst/>
          </a:prstGeom>
          <a:noFill/>
          <a:ln w="9525">
            <a:noFill/>
            <a:miter lim="800000"/>
            <a:headEnd/>
            <a:tailEnd/>
          </a:ln>
        </p:spPr>
        <p:txBody>
          <a:bodyPr>
            <a:spAutoFit/>
          </a:bodyPr>
          <a:lstStyle/>
          <a:p>
            <a:pPr eaLnBrk="0" fontAlgn="base" hangingPunct="0">
              <a:spcBef>
                <a:spcPct val="0"/>
              </a:spcBef>
              <a:spcAft>
                <a:spcPct val="0"/>
              </a:spcAft>
            </a:pPr>
            <a:r>
              <a:rPr lang="en-US" sz="2000" smtClean="0">
                <a:solidFill>
                  <a:srgbClr val="000000"/>
                </a:solidFill>
                <a:ea typeface="ＭＳ Ｐゴシック" pitchFamily="80" charset="-128"/>
              </a:rPr>
              <a:t>•The ridge mask layer defines both the waveguides and the mirror interface.</a:t>
            </a:r>
          </a:p>
        </p:txBody>
      </p:sp>
      <p:sp>
        <p:nvSpPr>
          <p:cNvPr id="138244" name="Rectangle 4"/>
          <p:cNvSpPr>
            <a:spLocks noChangeArrowheads="1"/>
          </p:cNvSpPr>
          <p:nvPr/>
        </p:nvSpPr>
        <p:spPr bwMode="auto">
          <a:xfrm>
            <a:off x="3657600" y="2803525"/>
            <a:ext cx="5486400" cy="701675"/>
          </a:xfrm>
          <a:prstGeom prst="rect">
            <a:avLst/>
          </a:prstGeom>
          <a:noFill/>
          <a:ln w="9525">
            <a:noFill/>
            <a:miter lim="800000"/>
            <a:headEnd/>
            <a:tailEnd/>
          </a:ln>
        </p:spPr>
        <p:txBody>
          <a:bodyPr>
            <a:spAutoFit/>
          </a:bodyPr>
          <a:lstStyle/>
          <a:p>
            <a:pPr eaLnBrk="0" fontAlgn="base" hangingPunct="0">
              <a:spcBef>
                <a:spcPct val="0"/>
              </a:spcBef>
              <a:spcAft>
                <a:spcPct val="0"/>
              </a:spcAft>
            </a:pPr>
            <a:r>
              <a:rPr lang="en-US" sz="2000" smtClean="0">
                <a:solidFill>
                  <a:srgbClr val="000000"/>
                </a:solidFill>
                <a:ea typeface="ＭＳ Ｐゴシック" pitchFamily="80" charset="-128"/>
              </a:rPr>
              <a:t>•The deep etch alignment </a:t>
            </a:r>
            <a:r>
              <a:rPr lang="en-US" sz="2000" i="1" smtClean="0">
                <a:solidFill>
                  <a:srgbClr val="000000"/>
                </a:solidFill>
                <a:ea typeface="ＭＳ Ｐゴシック" pitchFamily="80" charset="-128"/>
              </a:rPr>
              <a:t>doesn’t have to be perfect</a:t>
            </a:r>
          </a:p>
        </p:txBody>
      </p:sp>
      <p:sp>
        <p:nvSpPr>
          <p:cNvPr id="138245" name="Text Box 5"/>
          <p:cNvSpPr txBox="1">
            <a:spLocks noChangeArrowheads="1"/>
          </p:cNvSpPr>
          <p:nvPr/>
        </p:nvSpPr>
        <p:spPr bwMode="auto">
          <a:xfrm>
            <a:off x="152400" y="4495800"/>
            <a:ext cx="8839200" cy="1738313"/>
          </a:xfrm>
          <a:prstGeom prst="rect">
            <a:avLst/>
          </a:prstGeom>
          <a:noFill/>
          <a:ln w="9525">
            <a:noFill/>
            <a:miter lim="800000"/>
            <a:headEnd/>
            <a:tailEnd/>
          </a:ln>
        </p:spPr>
        <p:txBody>
          <a:bodyPr>
            <a:spAutoFit/>
          </a:bodyPr>
          <a:lstStyle/>
          <a:p>
            <a:pPr algn="ctr" eaLnBrk="0" fontAlgn="base" hangingPunct="0">
              <a:spcBef>
                <a:spcPct val="0"/>
              </a:spcBef>
              <a:spcAft>
                <a:spcPct val="0"/>
              </a:spcAft>
            </a:pPr>
            <a:r>
              <a:rPr lang="en-US" sz="2800" b="1" i="1" smtClean="0">
                <a:solidFill>
                  <a:srgbClr val="000000"/>
                </a:solidFill>
                <a:ea typeface="ＭＳ Ｐゴシック" pitchFamily="80" charset="-128"/>
              </a:rPr>
              <a:t>Design Trade-off</a:t>
            </a:r>
            <a:endParaRPr lang="en-US" sz="2000" b="1" smtClean="0">
              <a:solidFill>
                <a:srgbClr val="000000"/>
              </a:solidFill>
              <a:ea typeface="ＭＳ Ｐゴシック" pitchFamily="80" charset="-128"/>
            </a:endParaRPr>
          </a:p>
          <a:p>
            <a:pPr algn="ctr" eaLnBrk="0" fontAlgn="base" hangingPunct="0">
              <a:spcBef>
                <a:spcPct val="0"/>
              </a:spcBef>
              <a:spcAft>
                <a:spcPct val="0"/>
              </a:spcAft>
            </a:pPr>
            <a:endParaRPr lang="en-US" sz="2000" smtClean="0">
              <a:solidFill>
                <a:srgbClr val="000000"/>
              </a:solidFill>
              <a:ea typeface="ＭＳ Ｐゴシック" pitchFamily="80" charset="-128"/>
            </a:endParaRPr>
          </a:p>
          <a:p>
            <a:pPr lvl="1" eaLnBrk="0" fontAlgn="base" hangingPunct="0">
              <a:spcBef>
                <a:spcPct val="0"/>
              </a:spcBef>
              <a:spcAft>
                <a:spcPct val="0"/>
              </a:spcAft>
            </a:pPr>
            <a:r>
              <a:rPr lang="en-US" sz="2000" smtClean="0">
                <a:solidFill>
                  <a:srgbClr val="000000"/>
                </a:solidFill>
                <a:ea typeface="ＭＳ Ｐゴシック" pitchFamily="80" charset="-128"/>
              </a:rPr>
              <a:t>• Self-aligned process requires unguided propagation</a:t>
            </a:r>
          </a:p>
          <a:p>
            <a:pPr lvl="1" eaLnBrk="0" fontAlgn="base" hangingPunct="0">
              <a:spcBef>
                <a:spcPct val="0"/>
              </a:spcBef>
              <a:spcAft>
                <a:spcPct val="0"/>
              </a:spcAft>
            </a:pPr>
            <a:r>
              <a:rPr lang="en-US" sz="2000" smtClean="0">
                <a:solidFill>
                  <a:srgbClr val="000000"/>
                </a:solidFill>
                <a:ea typeface="ＭＳ Ｐゴシック" pitchFamily="80" charset="-128"/>
              </a:rPr>
              <a:t>• Greater alignment tolerance -&gt; larger mirrors -&gt; diffraction loss</a:t>
            </a:r>
          </a:p>
          <a:p>
            <a:pPr lvl="1" eaLnBrk="0" fontAlgn="base" hangingPunct="0">
              <a:spcBef>
                <a:spcPct val="0"/>
              </a:spcBef>
              <a:spcAft>
                <a:spcPct val="0"/>
              </a:spcAft>
            </a:pPr>
            <a:endParaRPr lang="en-US" sz="2000" smtClean="0">
              <a:solidFill>
                <a:srgbClr val="000000"/>
              </a:solidFill>
              <a:ea typeface="ＭＳ Ｐゴシック" pitchFamily="80" charset="-128"/>
            </a:endParaRPr>
          </a:p>
        </p:txBody>
      </p:sp>
      <p:pic>
        <p:nvPicPr>
          <p:cNvPr id="138246" name="Picture 6" descr="Align_1"/>
          <p:cNvPicPr>
            <a:picLocks noChangeAspect="1" noChangeArrowheads="1"/>
          </p:cNvPicPr>
          <p:nvPr/>
        </p:nvPicPr>
        <p:blipFill>
          <a:blip r:embed="rId3" cstate="print"/>
          <a:srcRect/>
          <a:stretch>
            <a:fillRect/>
          </a:stretch>
        </p:blipFill>
        <p:spPr bwMode="auto">
          <a:xfrm>
            <a:off x="152400" y="1295400"/>
            <a:ext cx="2741613" cy="2741613"/>
          </a:xfrm>
          <a:prstGeom prst="rect">
            <a:avLst/>
          </a:prstGeom>
          <a:noFill/>
        </p:spPr>
      </p:pic>
      <p:pic>
        <p:nvPicPr>
          <p:cNvPr id="138247" name="Picture 7" descr="Align_2"/>
          <p:cNvPicPr>
            <a:picLocks noChangeAspect="1" noChangeArrowheads="1"/>
          </p:cNvPicPr>
          <p:nvPr/>
        </p:nvPicPr>
        <p:blipFill>
          <a:blip r:embed="rId4" cstate="print"/>
          <a:srcRect/>
          <a:stretch>
            <a:fillRect/>
          </a:stretch>
        </p:blipFill>
        <p:spPr bwMode="auto">
          <a:xfrm>
            <a:off x="152400" y="1295400"/>
            <a:ext cx="2741613" cy="2741613"/>
          </a:xfrm>
          <a:prstGeom prst="rect">
            <a:avLst/>
          </a:prstGeom>
          <a:noFill/>
        </p:spPr>
      </p:pic>
      <p:pic>
        <p:nvPicPr>
          <p:cNvPr id="138248" name="Picture 8" descr="Align_3"/>
          <p:cNvPicPr>
            <a:picLocks noChangeAspect="1" noChangeArrowheads="1"/>
          </p:cNvPicPr>
          <p:nvPr/>
        </p:nvPicPr>
        <p:blipFill>
          <a:blip r:embed="rId5" cstate="print"/>
          <a:srcRect/>
          <a:stretch>
            <a:fillRect/>
          </a:stretch>
        </p:blipFill>
        <p:spPr bwMode="auto">
          <a:xfrm>
            <a:off x="152400" y="1295400"/>
            <a:ext cx="2741613" cy="2741613"/>
          </a:xfrm>
          <a:prstGeom prst="rect">
            <a:avLst/>
          </a:prstGeom>
          <a:noFill/>
        </p:spPr>
      </p:pic>
      <p:sp>
        <p:nvSpPr>
          <p:cNvPr id="138249" name="Rectangle 9"/>
          <p:cNvSpPr>
            <a:spLocks noChangeArrowheads="1"/>
          </p:cNvSpPr>
          <p:nvPr/>
        </p:nvSpPr>
        <p:spPr bwMode="auto">
          <a:xfrm rot="-2700000">
            <a:off x="201613" y="2244725"/>
            <a:ext cx="2286000" cy="509588"/>
          </a:xfrm>
          <a:prstGeom prst="rect">
            <a:avLst/>
          </a:prstGeom>
          <a:solidFill>
            <a:srgbClr val="FFFF00">
              <a:alpha val="61000"/>
            </a:srgbClr>
          </a:solidFill>
          <a:ln w="9525">
            <a:noFill/>
            <a:miter lim="800000"/>
            <a:headEnd/>
            <a:tailEnd/>
          </a:ln>
        </p:spPr>
        <p:txBody>
          <a:bodyPr wrap="none" anchor="ctr"/>
          <a:lstStyle/>
          <a:p>
            <a:pPr fontAlgn="base">
              <a:spcBef>
                <a:spcPct val="0"/>
              </a:spcBef>
              <a:spcAft>
                <a:spcPct val="0"/>
              </a:spcAft>
            </a:pPr>
            <a:endParaRPr lang="en-US" smtClean="0">
              <a:solidFill>
                <a:srgbClr val="000000"/>
              </a:solidFill>
            </a:endParaRPr>
          </a:p>
        </p:txBody>
      </p:sp>
      <p:pic>
        <p:nvPicPr>
          <p:cNvPr id="138250" name="Picture 10" descr="Align_4"/>
          <p:cNvPicPr>
            <a:picLocks noChangeAspect="1" noChangeArrowheads="1"/>
          </p:cNvPicPr>
          <p:nvPr/>
        </p:nvPicPr>
        <p:blipFill>
          <a:blip r:embed="rId6" cstate="print"/>
          <a:srcRect/>
          <a:stretch>
            <a:fillRect/>
          </a:stretch>
        </p:blipFill>
        <p:spPr bwMode="auto">
          <a:xfrm>
            <a:off x="152400" y="1295400"/>
            <a:ext cx="2741613" cy="2741613"/>
          </a:xfrm>
          <a:prstGeom prst="rect">
            <a:avLst/>
          </a:prstGeom>
          <a:noFill/>
        </p:spPr>
      </p:pic>
      <p:pic>
        <p:nvPicPr>
          <p:cNvPr id="138251" name="Picture 11" descr="Align_5"/>
          <p:cNvPicPr>
            <a:picLocks noChangeAspect="1" noChangeArrowheads="1"/>
          </p:cNvPicPr>
          <p:nvPr/>
        </p:nvPicPr>
        <p:blipFill>
          <a:blip r:embed="rId7" cstate="print"/>
          <a:srcRect/>
          <a:stretch>
            <a:fillRect/>
          </a:stretch>
        </p:blipFill>
        <p:spPr bwMode="auto">
          <a:xfrm>
            <a:off x="152400" y="1295400"/>
            <a:ext cx="2741613" cy="2741613"/>
          </a:xfrm>
          <a:prstGeom prst="rect">
            <a:avLst/>
          </a:prstGeom>
          <a:noFill/>
        </p:spPr>
      </p:pic>
      <p:pic>
        <p:nvPicPr>
          <p:cNvPr id="138252" name="Picture 12" descr="Align_6"/>
          <p:cNvPicPr>
            <a:picLocks noChangeAspect="1" noChangeArrowheads="1"/>
          </p:cNvPicPr>
          <p:nvPr/>
        </p:nvPicPr>
        <p:blipFill>
          <a:blip r:embed="rId8" cstate="print"/>
          <a:srcRect/>
          <a:stretch>
            <a:fillRect/>
          </a:stretch>
        </p:blipFill>
        <p:spPr bwMode="auto">
          <a:xfrm>
            <a:off x="152400" y="1295400"/>
            <a:ext cx="2741613" cy="2741613"/>
          </a:xfrm>
          <a:prstGeom prst="rect">
            <a:avLst/>
          </a:prstGeom>
          <a:noFill/>
        </p:spPr>
      </p:pic>
      <p:sp>
        <p:nvSpPr>
          <p:cNvPr id="138253" name="Text Box 13"/>
          <p:cNvSpPr txBox="1">
            <a:spLocks noChangeArrowheads="1"/>
          </p:cNvSpPr>
          <p:nvPr/>
        </p:nvSpPr>
        <p:spPr bwMode="auto">
          <a:xfrm>
            <a:off x="3652838" y="1447800"/>
            <a:ext cx="5491162" cy="701675"/>
          </a:xfrm>
          <a:prstGeom prst="rect">
            <a:avLst/>
          </a:prstGeom>
          <a:noFill/>
          <a:ln w="9525">
            <a:noFill/>
            <a:miter lim="800000"/>
            <a:headEnd/>
            <a:tailEnd/>
          </a:ln>
        </p:spPr>
        <p:txBody>
          <a:bodyPr>
            <a:spAutoFit/>
          </a:bodyPr>
          <a:lstStyle/>
          <a:p>
            <a:pPr eaLnBrk="0" fontAlgn="base" hangingPunct="0">
              <a:spcBef>
                <a:spcPct val="0"/>
              </a:spcBef>
              <a:spcAft>
                <a:spcPct val="0"/>
              </a:spcAft>
            </a:pPr>
            <a:r>
              <a:rPr lang="en-US" sz="2000" smtClean="0">
                <a:solidFill>
                  <a:srgbClr val="000000"/>
                </a:solidFill>
                <a:ea typeface="ＭＳ Ｐゴシック" pitchFamily="80" charset="-128"/>
              </a:rPr>
              <a:t>•Alignment between mirror and waveguide is achieved through a </a:t>
            </a:r>
            <a:r>
              <a:rPr lang="en-US" sz="2000" b="1" i="1" smtClean="0">
                <a:solidFill>
                  <a:srgbClr val="000000"/>
                </a:solidFill>
                <a:ea typeface="ＭＳ Ｐゴシック" pitchFamily="80" charset="-128"/>
              </a:rPr>
              <a:t>self-aligned process</a:t>
            </a:r>
            <a:r>
              <a:rPr lang="en-US" sz="2000" smtClean="0">
                <a:solidFill>
                  <a:srgbClr val="000000"/>
                </a:solidFill>
                <a:ea typeface="ＭＳ Ｐゴシック" pitchFamily="80" charset="-128"/>
              </a:rPr>
              <a:t>.</a:t>
            </a:r>
          </a:p>
        </p:txBody>
      </p:sp>
      <p:sp>
        <p:nvSpPr>
          <p:cNvPr id="138254" name="Rectangle 14"/>
          <p:cNvSpPr>
            <a:spLocks noChangeArrowheads="1"/>
          </p:cNvSpPr>
          <p:nvPr/>
        </p:nvSpPr>
        <p:spPr bwMode="auto">
          <a:xfrm>
            <a:off x="3657600" y="3429000"/>
            <a:ext cx="5486400" cy="701675"/>
          </a:xfrm>
          <a:prstGeom prst="rect">
            <a:avLst/>
          </a:prstGeom>
          <a:noFill/>
          <a:ln w="9525">
            <a:noFill/>
            <a:miter lim="800000"/>
            <a:headEnd/>
            <a:tailEnd/>
          </a:ln>
        </p:spPr>
        <p:txBody>
          <a:bodyPr>
            <a:spAutoFit/>
          </a:bodyPr>
          <a:lstStyle/>
          <a:p>
            <a:pPr eaLnBrk="0" fontAlgn="base" hangingPunct="0">
              <a:spcBef>
                <a:spcPct val="0"/>
              </a:spcBef>
              <a:spcAft>
                <a:spcPct val="0"/>
              </a:spcAft>
            </a:pPr>
            <a:r>
              <a:rPr lang="en-US" sz="2000" smtClean="0">
                <a:solidFill>
                  <a:srgbClr val="000000"/>
                </a:solidFill>
                <a:ea typeface="ＭＳ Ｐゴシック" pitchFamily="80" charset="-128"/>
              </a:rPr>
              <a:t>•Waveguide tapers allow wide mirror to reflect entire mode (evanescent tails)</a:t>
            </a:r>
            <a:endParaRPr lang="en-US" sz="2000" i="1" smtClean="0">
              <a:solidFill>
                <a:srgbClr val="000000"/>
              </a:solidFill>
              <a:ea typeface="ＭＳ Ｐゴシック" pitchFamily="80" charset="-128"/>
            </a:endParaRPr>
          </a:p>
        </p:txBody>
      </p:sp>
      <p:sp>
        <p:nvSpPr>
          <p:cNvPr id="138255" name="Rectangle 15"/>
          <p:cNvSpPr>
            <a:spLocks noChangeArrowheads="1"/>
          </p:cNvSpPr>
          <p:nvPr/>
        </p:nvSpPr>
        <p:spPr bwMode="auto">
          <a:xfrm>
            <a:off x="3429000" y="1371600"/>
            <a:ext cx="5562600" cy="2895600"/>
          </a:xfrm>
          <a:prstGeom prst="rect">
            <a:avLst/>
          </a:prstGeom>
          <a:solidFill>
            <a:schemeClr val="bg1"/>
          </a:solidFill>
          <a:ln w="9525">
            <a:solidFill>
              <a:schemeClr val="bg1"/>
            </a:solid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pic>
        <p:nvPicPr>
          <p:cNvPr id="138256" name="Picture 16" descr="Align_7"/>
          <p:cNvPicPr>
            <a:picLocks noChangeAspect="1" noChangeArrowheads="1"/>
          </p:cNvPicPr>
          <p:nvPr/>
        </p:nvPicPr>
        <p:blipFill>
          <a:blip r:embed="rId9" cstate="print"/>
          <a:srcRect/>
          <a:stretch>
            <a:fillRect/>
          </a:stretch>
        </p:blipFill>
        <p:spPr bwMode="auto">
          <a:xfrm>
            <a:off x="5715000" y="1295400"/>
            <a:ext cx="2787650" cy="2743200"/>
          </a:xfrm>
          <a:prstGeom prst="rect">
            <a:avLst/>
          </a:prstGeom>
          <a:noFill/>
        </p:spPr>
      </p:pic>
      <p:grpSp>
        <p:nvGrpSpPr>
          <p:cNvPr id="2" name="Group 17"/>
          <p:cNvGrpSpPr>
            <a:grpSpLocks/>
          </p:cNvGrpSpPr>
          <p:nvPr/>
        </p:nvGrpSpPr>
        <p:grpSpPr bwMode="auto">
          <a:xfrm>
            <a:off x="1295400" y="2362200"/>
            <a:ext cx="6648450" cy="1981200"/>
            <a:chOff x="816" y="1488"/>
            <a:chExt cx="4188" cy="1248"/>
          </a:xfrm>
        </p:grpSpPr>
        <p:sp>
          <p:nvSpPr>
            <p:cNvPr id="138258" name="AutoShape 18"/>
            <p:cNvSpPr>
              <a:spLocks noChangeArrowheads="1"/>
            </p:cNvSpPr>
            <p:nvPr/>
          </p:nvSpPr>
          <p:spPr bwMode="auto">
            <a:xfrm>
              <a:off x="2064" y="1488"/>
              <a:ext cx="1392" cy="384"/>
            </a:xfrm>
            <a:prstGeom prst="rightArrow">
              <a:avLst>
                <a:gd name="adj1" fmla="val 50000"/>
                <a:gd name="adj2" fmla="val 90625"/>
              </a:avLst>
            </a:prstGeom>
            <a:solidFill>
              <a:schemeClr val="accent1"/>
            </a:solidFill>
            <a:ln w="9525">
              <a:solidFill>
                <a:schemeClr val="tx1"/>
              </a:solid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38259" name="Rectangle 19"/>
            <p:cNvSpPr>
              <a:spLocks noChangeArrowheads="1"/>
            </p:cNvSpPr>
            <p:nvPr/>
          </p:nvSpPr>
          <p:spPr bwMode="auto">
            <a:xfrm>
              <a:off x="1728" y="2304"/>
              <a:ext cx="2016" cy="432"/>
            </a:xfrm>
            <a:prstGeom prst="rect">
              <a:avLst/>
            </a:prstGeom>
            <a:solidFill>
              <a:schemeClr val="accent1"/>
            </a:solidFill>
            <a:ln w="9525">
              <a:solidFill>
                <a:schemeClr val="tx1"/>
              </a:solidFill>
              <a:miter lim="800000"/>
              <a:headEnd/>
              <a:tailEnd/>
            </a:ln>
            <a:effectLst/>
          </p:spPr>
          <p:txBody>
            <a:bodyPr wrap="none" anchor="ctr"/>
            <a:lstStyle/>
            <a:p>
              <a:pPr algn="ctr" fontAlgn="base">
                <a:spcBef>
                  <a:spcPct val="0"/>
                </a:spcBef>
                <a:spcAft>
                  <a:spcPct val="0"/>
                </a:spcAft>
              </a:pPr>
              <a:r>
                <a:rPr lang="en-US" b="1" smtClean="0">
                  <a:solidFill>
                    <a:srgbClr val="000000"/>
                  </a:solidFill>
                </a:rPr>
                <a:t>Solution</a:t>
              </a:r>
              <a:r>
                <a:rPr lang="en-US" smtClean="0">
                  <a:solidFill>
                    <a:srgbClr val="000000"/>
                  </a:solidFill>
                </a:rPr>
                <a:t>: Concave mirrors to </a:t>
              </a:r>
            </a:p>
            <a:p>
              <a:pPr algn="ctr" fontAlgn="base">
                <a:spcBef>
                  <a:spcPct val="0"/>
                </a:spcBef>
                <a:spcAft>
                  <a:spcPct val="0"/>
                </a:spcAft>
              </a:pPr>
              <a:r>
                <a:rPr lang="en-US" smtClean="0">
                  <a:solidFill>
                    <a:srgbClr val="000000"/>
                  </a:solidFill>
                </a:rPr>
                <a:t>compensate for diffraction</a:t>
              </a:r>
            </a:p>
          </p:txBody>
        </p:sp>
        <p:sp>
          <p:nvSpPr>
            <p:cNvPr id="138260" name="Text Box 20"/>
            <p:cNvSpPr txBox="1">
              <a:spLocks noChangeArrowheads="1"/>
            </p:cNvSpPr>
            <p:nvPr/>
          </p:nvSpPr>
          <p:spPr bwMode="auto">
            <a:xfrm>
              <a:off x="816" y="1872"/>
              <a:ext cx="532" cy="231"/>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mtClean="0">
                  <a:solidFill>
                    <a:srgbClr val="000000"/>
                  </a:solidFill>
                </a:rPr>
                <a:t>Planar</a:t>
              </a:r>
            </a:p>
          </p:txBody>
        </p:sp>
        <p:sp>
          <p:nvSpPr>
            <p:cNvPr id="138261" name="Text Box 21"/>
            <p:cNvSpPr txBox="1">
              <a:spLocks noChangeArrowheads="1"/>
            </p:cNvSpPr>
            <p:nvPr/>
          </p:nvSpPr>
          <p:spPr bwMode="auto">
            <a:xfrm>
              <a:off x="4320" y="1881"/>
              <a:ext cx="684" cy="231"/>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mtClean="0">
                  <a:solidFill>
                    <a:srgbClr val="000000"/>
                  </a:solidFill>
                </a:rPr>
                <a:t>Concave</a:t>
              </a:r>
            </a:p>
          </p:txBody>
        </p:sp>
      </p:grpSp>
      <p:sp>
        <p:nvSpPr>
          <p:cNvPr id="138262" name="Rectangle 22"/>
          <p:cNvSpPr>
            <a:spLocks noChangeArrowheads="1"/>
          </p:cNvSpPr>
          <p:nvPr/>
        </p:nvSpPr>
        <p:spPr bwMode="auto">
          <a:xfrm>
            <a:off x="76200" y="0"/>
            <a:ext cx="8229600" cy="1143000"/>
          </a:xfrm>
          <a:prstGeom prst="rect">
            <a:avLst/>
          </a:prstGeom>
          <a:noFill/>
          <a:ln w="9525">
            <a:noFill/>
            <a:miter lim="800000"/>
            <a:headEnd/>
            <a:tailEnd/>
          </a:ln>
          <a:effectLst/>
        </p:spPr>
        <p:txBody>
          <a:bodyPr anchor="ctr"/>
          <a:lstStyle/>
          <a:p>
            <a:pPr fontAlgn="base">
              <a:spcBef>
                <a:spcPct val="0"/>
              </a:spcBef>
              <a:spcAft>
                <a:spcPct val="0"/>
              </a:spcAft>
            </a:pPr>
            <a:r>
              <a:rPr lang="en-US" sz="4000" smtClean="0">
                <a:solidFill>
                  <a:srgbClr val="F9C11B"/>
                </a:solidFill>
              </a:rPr>
              <a:t>Integration Technologies </a:t>
            </a:r>
            <a:br>
              <a:rPr lang="en-US" sz="4000" smtClean="0">
                <a:solidFill>
                  <a:srgbClr val="F9C11B"/>
                </a:solidFill>
              </a:rPr>
            </a:br>
            <a:r>
              <a:rPr lang="en-US" sz="4000" smtClean="0">
                <a:solidFill>
                  <a:srgbClr val="F9C11B"/>
                </a:solidFill>
              </a:rPr>
              <a:t>	</a:t>
            </a:r>
            <a:r>
              <a:rPr lang="en-US" sz="3400" smtClean="0">
                <a:solidFill>
                  <a:srgbClr val="F9C11B"/>
                </a:solidFill>
              </a:rPr>
              <a:t>TIR Mirror Design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138247"/>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13825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499"/>
                                          </p:stCondLst>
                                        </p:cTn>
                                        <p:tgtEl>
                                          <p:spTgt spid="138248"/>
                                        </p:tgtEl>
                                        <p:attrNameLst>
                                          <p:attrName>style.visibility</p:attrName>
                                        </p:attrNameLst>
                                      </p:cBhvr>
                                      <p:to>
                                        <p:strVal val="visible"/>
                                      </p:to>
                                    </p:set>
                                  </p:childTnLst>
                                </p:cTn>
                              </p:par>
                            </p:childTnLst>
                          </p:cTn>
                        </p:par>
                        <p:par>
                          <p:cTn id="14" fill="hold">
                            <p:stCondLst>
                              <p:cond delay="500"/>
                            </p:stCondLst>
                            <p:childTnLst>
                              <p:par>
                                <p:cTn id="15" presetID="1" presetClass="entr" presetSubtype="0" fill="hold" grpId="0" nodeType="afterEffect">
                                  <p:stCondLst>
                                    <p:cond delay="0"/>
                                  </p:stCondLst>
                                  <p:childTnLst>
                                    <p:set>
                                      <p:cBhvr>
                                        <p:cTn id="16" dur="1" fill="hold">
                                          <p:stCondLst>
                                            <p:cond delay="499"/>
                                          </p:stCondLst>
                                        </p:cTn>
                                        <p:tgtEl>
                                          <p:spTgt spid="13824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38249"/>
                                        </p:tgtEl>
                                        <p:attrNameLst>
                                          <p:attrName>style.visibility</p:attrName>
                                        </p:attrNameLst>
                                      </p:cBhvr>
                                      <p:to>
                                        <p:strVal val="visible"/>
                                      </p:to>
                                    </p:set>
                                  </p:childTnLst>
                                </p:cTn>
                              </p:par>
                            </p:childTnLst>
                          </p:cTn>
                        </p:par>
                        <p:par>
                          <p:cTn id="21" fill="hold">
                            <p:stCondLst>
                              <p:cond delay="500"/>
                            </p:stCondLst>
                            <p:childTnLst>
                              <p:par>
                                <p:cTn id="22" presetID="1" presetClass="entr" presetSubtype="0" fill="hold" grpId="0" nodeType="afterEffect">
                                  <p:stCondLst>
                                    <p:cond delay="0"/>
                                  </p:stCondLst>
                                  <p:childTnLst>
                                    <p:set>
                                      <p:cBhvr>
                                        <p:cTn id="23" dur="1" fill="hold">
                                          <p:stCondLst>
                                            <p:cond delay="499"/>
                                          </p:stCondLst>
                                        </p:cTn>
                                        <p:tgtEl>
                                          <p:spTgt spid="138244"/>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32" presetClass="emph" presetSubtype="0" fill="hold" grpId="1" nodeType="clickEffect">
                                  <p:stCondLst>
                                    <p:cond delay="0"/>
                                  </p:stCondLst>
                                  <p:childTnLst>
                                    <p:animClr clrSpc="rgb" dir="cw">
                                      <p:cBhvr override="childStyle">
                                        <p:cTn id="27" dur="300" fill="hold"/>
                                        <p:tgtEl>
                                          <p:spTgt spid="138249"/>
                                        </p:tgtEl>
                                        <p:attrNameLst>
                                          <p:attrName>style.color</p:attrName>
                                        </p:attrNameLst>
                                      </p:cBhvr>
                                      <p:to>
                                        <a:srgbClr val="FFFF00"/>
                                      </p:to>
                                    </p:animClr>
                                    <p:animClr clrSpc="rgb" dir="cw">
                                      <p:cBhvr>
                                        <p:cTn id="28" dur="300" fill="hold"/>
                                        <p:tgtEl>
                                          <p:spTgt spid="138249"/>
                                        </p:tgtEl>
                                        <p:attrNameLst>
                                          <p:attrName>fillcolor</p:attrName>
                                        </p:attrNameLst>
                                      </p:cBhvr>
                                      <p:to>
                                        <a:srgbClr val="FFFF00"/>
                                      </p:to>
                                    </p:animClr>
                                    <p:set>
                                      <p:cBhvr>
                                        <p:cTn id="29" dur="300" fill="hold"/>
                                        <p:tgtEl>
                                          <p:spTgt spid="138249"/>
                                        </p:tgtEl>
                                        <p:attrNameLst>
                                          <p:attrName>fill.type</p:attrName>
                                        </p:attrNameLst>
                                      </p:cBhvr>
                                      <p:to>
                                        <p:strVal val="solid"/>
                                      </p:to>
                                    </p:set>
                                    <p:set>
                                      <p:cBhvr>
                                        <p:cTn id="30" dur="300" fill="hold"/>
                                        <p:tgtEl>
                                          <p:spTgt spid="138249"/>
                                        </p:tgtEl>
                                        <p:attrNameLst>
                                          <p:attrName>fill.on</p:attrName>
                                        </p:attrNameLst>
                                      </p:cBhvr>
                                      <p:to>
                                        <p:strVal val="true"/>
                                      </p:to>
                                    </p:set>
                                    <p:animRot by="120000">
                                      <p:cBhvr>
                                        <p:cTn id="31" dur="300" fill="hold">
                                          <p:stCondLst>
                                            <p:cond delay="0"/>
                                          </p:stCondLst>
                                        </p:cTn>
                                        <p:tgtEl>
                                          <p:spTgt spid="138249"/>
                                        </p:tgtEl>
                                        <p:attrNameLst>
                                          <p:attrName>r</p:attrName>
                                        </p:attrNameLst>
                                      </p:cBhvr>
                                    </p:animRot>
                                    <p:animRot by="-240000">
                                      <p:cBhvr>
                                        <p:cTn id="32" dur="600" fill="hold">
                                          <p:stCondLst>
                                            <p:cond delay="600"/>
                                          </p:stCondLst>
                                        </p:cTn>
                                        <p:tgtEl>
                                          <p:spTgt spid="138249"/>
                                        </p:tgtEl>
                                        <p:attrNameLst>
                                          <p:attrName>r</p:attrName>
                                        </p:attrNameLst>
                                      </p:cBhvr>
                                    </p:animRot>
                                    <p:animRot by="240000">
                                      <p:cBhvr>
                                        <p:cTn id="33" dur="600" fill="hold">
                                          <p:stCondLst>
                                            <p:cond delay="1200"/>
                                          </p:stCondLst>
                                        </p:cTn>
                                        <p:tgtEl>
                                          <p:spTgt spid="138249"/>
                                        </p:tgtEl>
                                        <p:attrNameLst>
                                          <p:attrName>r</p:attrName>
                                        </p:attrNameLst>
                                      </p:cBhvr>
                                    </p:animRot>
                                    <p:animRot by="-240000">
                                      <p:cBhvr>
                                        <p:cTn id="34" dur="600" fill="hold">
                                          <p:stCondLst>
                                            <p:cond delay="1800"/>
                                          </p:stCondLst>
                                        </p:cTn>
                                        <p:tgtEl>
                                          <p:spTgt spid="138249"/>
                                        </p:tgtEl>
                                        <p:attrNameLst>
                                          <p:attrName>r</p:attrName>
                                        </p:attrNameLst>
                                      </p:cBhvr>
                                    </p:animRot>
                                    <p:animRot by="120000">
                                      <p:cBhvr>
                                        <p:cTn id="35" dur="600" fill="hold">
                                          <p:stCondLst>
                                            <p:cond delay="2400"/>
                                          </p:stCondLst>
                                        </p:cTn>
                                        <p:tgtEl>
                                          <p:spTgt spid="138249"/>
                                        </p:tgtEl>
                                        <p:attrNameLst>
                                          <p:attrName>r</p:attrName>
                                        </p:attrNameLst>
                                      </p:cBhvr>
                                    </p:animRot>
                                  </p:childTnLst>
                                </p:cTn>
                              </p:par>
                            </p:childTnLst>
                          </p:cTn>
                        </p:par>
                      </p:childTnLst>
                    </p:cTn>
                  </p:par>
                  <p:par>
                    <p:cTn id="36" fill="hold">
                      <p:stCondLst>
                        <p:cond delay="indefinite"/>
                      </p:stCondLst>
                      <p:childTnLst>
                        <p:par>
                          <p:cTn id="37" fill="hold">
                            <p:stCondLst>
                              <p:cond delay="0"/>
                            </p:stCondLst>
                            <p:childTnLst>
                              <p:par>
                                <p:cTn id="38" presetID="1" presetClass="exit" presetSubtype="0" fill="hold" grpId="2" nodeType="clickEffect">
                                  <p:stCondLst>
                                    <p:cond delay="0"/>
                                  </p:stCondLst>
                                  <p:childTnLst>
                                    <p:set>
                                      <p:cBhvr>
                                        <p:cTn id="39" dur="1" fill="hold">
                                          <p:stCondLst>
                                            <p:cond delay="499"/>
                                          </p:stCondLst>
                                        </p:cTn>
                                        <p:tgtEl>
                                          <p:spTgt spid="138249"/>
                                        </p:tgtEl>
                                        <p:attrNameLst>
                                          <p:attrName>style.visibility</p:attrName>
                                        </p:attrNameLst>
                                      </p:cBhvr>
                                      <p:to>
                                        <p:strVal val="hidden"/>
                                      </p:to>
                                    </p:set>
                                  </p:childTnLst>
                                </p:cTn>
                              </p:par>
                            </p:childTnLst>
                          </p:cTn>
                        </p:par>
                        <p:par>
                          <p:cTn id="40" fill="hold">
                            <p:stCondLst>
                              <p:cond delay="500"/>
                            </p:stCondLst>
                            <p:childTnLst>
                              <p:par>
                                <p:cTn id="41" presetID="1" presetClass="entr" presetSubtype="0" fill="hold" nodeType="afterEffect">
                                  <p:stCondLst>
                                    <p:cond delay="0"/>
                                  </p:stCondLst>
                                  <p:childTnLst>
                                    <p:set>
                                      <p:cBhvr>
                                        <p:cTn id="42" dur="1" fill="hold">
                                          <p:stCondLst>
                                            <p:cond delay="499"/>
                                          </p:stCondLst>
                                        </p:cTn>
                                        <p:tgtEl>
                                          <p:spTgt spid="138250"/>
                                        </p:tgtEl>
                                        <p:attrNameLst>
                                          <p:attrName>style.visibility</p:attrName>
                                        </p:attrNameLst>
                                      </p:cBhvr>
                                      <p:to>
                                        <p:strVal val="visible"/>
                                      </p:to>
                                    </p:set>
                                  </p:childTnLst>
                                </p:cTn>
                              </p:par>
                            </p:childTnLst>
                          </p:cTn>
                        </p:par>
                        <p:par>
                          <p:cTn id="43" fill="hold">
                            <p:stCondLst>
                              <p:cond delay="1000"/>
                            </p:stCondLst>
                            <p:childTnLst>
                              <p:par>
                                <p:cTn id="44" presetID="1" presetClass="entr" presetSubtype="0" fill="hold" grpId="0" nodeType="afterEffect">
                                  <p:stCondLst>
                                    <p:cond delay="0"/>
                                  </p:stCondLst>
                                  <p:childTnLst>
                                    <p:set>
                                      <p:cBhvr>
                                        <p:cTn id="45" dur="1" fill="hold">
                                          <p:stCondLst>
                                            <p:cond delay="499"/>
                                          </p:stCondLst>
                                        </p:cTn>
                                        <p:tgtEl>
                                          <p:spTgt spid="138254"/>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499"/>
                                          </p:stCondLst>
                                        </p:cTn>
                                        <p:tgtEl>
                                          <p:spTgt spid="138251"/>
                                        </p:tgtEl>
                                        <p:attrNameLst>
                                          <p:attrName>style.visibility</p:attrName>
                                        </p:attrNameLst>
                                      </p:cBhvr>
                                      <p:to>
                                        <p:strVal val="visible"/>
                                      </p:to>
                                    </p:set>
                                  </p:childTnLst>
                                </p:cTn>
                              </p:par>
                            </p:childTnLst>
                          </p:cTn>
                        </p:par>
                        <p:par>
                          <p:cTn id="50" fill="hold">
                            <p:stCondLst>
                              <p:cond delay="500"/>
                            </p:stCondLst>
                            <p:childTnLst>
                              <p:par>
                                <p:cTn id="51" presetID="1" presetClass="entr" presetSubtype="0" fill="hold" grpId="0" nodeType="afterEffect">
                                  <p:stCondLst>
                                    <p:cond delay="0"/>
                                  </p:stCondLst>
                                  <p:childTnLst>
                                    <p:set>
                                      <p:cBhvr>
                                        <p:cTn id="52" dur="1" fill="hold">
                                          <p:stCondLst>
                                            <p:cond delay="499"/>
                                          </p:stCondLst>
                                        </p:cTn>
                                        <p:tgtEl>
                                          <p:spTgt spid="138245"/>
                                        </p:tgtEl>
                                        <p:attrNameLst>
                                          <p:attrName>style.visibility</p:attrName>
                                        </p:attrNameLst>
                                      </p:cBhvr>
                                      <p:to>
                                        <p:strVal val="visible"/>
                                      </p:to>
                                    </p:set>
                                  </p:childTnLst>
                                </p:cTn>
                              </p:par>
                            </p:childTnLst>
                          </p:cTn>
                        </p:par>
                        <p:par>
                          <p:cTn id="53" fill="hold">
                            <p:stCondLst>
                              <p:cond delay="1000"/>
                            </p:stCondLst>
                            <p:childTnLst>
                              <p:par>
                                <p:cTn id="54" presetID="1" presetClass="entr" presetSubtype="0" fill="hold" grpId="0" nodeType="afterEffect">
                                  <p:stCondLst>
                                    <p:cond delay="0"/>
                                  </p:stCondLst>
                                  <p:childTnLst>
                                    <p:set>
                                      <p:cBhvr>
                                        <p:cTn id="55" dur="1" fill="hold">
                                          <p:stCondLst>
                                            <p:cond delay="499"/>
                                          </p:stCondLst>
                                        </p:cTn>
                                        <p:tgtEl>
                                          <p:spTgt spid="138255"/>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nodeType="clickEffect">
                                  <p:stCondLst>
                                    <p:cond delay="0"/>
                                  </p:stCondLst>
                                  <p:childTnLst>
                                    <p:set>
                                      <p:cBhvr>
                                        <p:cTn id="59" dur="1" fill="hold">
                                          <p:stCondLst>
                                            <p:cond delay="499"/>
                                          </p:stCondLst>
                                        </p:cTn>
                                        <p:tgtEl>
                                          <p:spTgt spid="138252"/>
                                        </p:tgtEl>
                                        <p:attrNameLst>
                                          <p:attrName>style.visibility</p:attrName>
                                        </p:attrNameLst>
                                      </p:cBhvr>
                                      <p:to>
                                        <p:strVal val="visible"/>
                                      </p:to>
                                    </p:set>
                                  </p:childTnLst>
                                </p:cTn>
                              </p:par>
                            </p:childTnLst>
                          </p:cTn>
                        </p:par>
                        <p:par>
                          <p:cTn id="60" fill="hold">
                            <p:stCondLst>
                              <p:cond delay="500"/>
                            </p:stCondLst>
                            <p:childTnLst>
                              <p:par>
                                <p:cTn id="61" presetID="1" presetClass="entr" presetSubtype="0" fill="hold" nodeType="afterEffect">
                                  <p:stCondLst>
                                    <p:cond delay="0"/>
                                  </p:stCondLst>
                                  <p:childTnLst>
                                    <p:set>
                                      <p:cBhvr>
                                        <p:cTn id="62" dur="1" fill="hold">
                                          <p:stCondLst>
                                            <p:cond delay="499"/>
                                          </p:stCondLst>
                                        </p:cTn>
                                        <p:tgtEl>
                                          <p:spTgt spid="138256"/>
                                        </p:tgtEl>
                                        <p:attrNameLst>
                                          <p:attrName>style.visibility</p:attrName>
                                        </p:attrNameLst>
                                      </p:cBhvr>
                                      <p:to>
                                        <p:strVal val="visible"/>
                                      </p:to>
                                    </p:set>
                                  </p:childTnLst>
                                </p:cTn>
                              </p:par>
                            </p:childTnLst>
                          </p:cTn>
                        </p:par>
                        <p:par>
                          <p:cTn id="63" fill="hold">
                            <p:stCondLst>
                              <p:cond delay="1000"/>
                            </p:stCondLst>
                            <p:childTnLst>
                              <p:par>
                                <p:cTn id="64" presetID="1" presetClass="entr" presetSubtype="0" fill="hold" nodeType="afterEffect">
                                  <p:stCondLst>
                                    <p:cond delay="0"/>
                                  </p:stCondLst>
                                  <p:childTnLst>
                                    <p:set>
                                      <p:cBhvr>
                                        <p:cTn id="65" dur="1" fill="hold">
                                          <p:stCondLst>
                                            <p:cond delay="49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3" grpId="0" autoUpdateAnimBg="0"/>
      <p:bldP spid="138244" grpId="0" autoUpdateAnimBg="0"/>
      <p:bldP spid="138245" grpId="0" autoUpdateAnimBg="0"/>
      <p:bldP spid="138249" grpId="0" animBg="1"/>
      <p:bldP spid="138249" grpId="1" animBg="1"/>
      <p:bldP spid="138249" grpId="2" animBg="1"/>
      <p:bldP spid="138253" grpId="0" autoUpdateAnimBg="0"/>
      <p:bldP spid="138254" grpId="0" autoUpdateAnimBg="0"/>
      <p:bldP spid="13825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Slide Number Placeholder 5"/>
          <p:cNvSpPr>
            <a:spLocks noGrp="1"/>
          </p:cNvSpPr>
          <p:nvPr>
            <p:ph type="sldNum" sz="quarter" idx="12"/>
          </p:nvPr>
        </p:nvSpPr>
        <p:spPr/>
        <p:txBody>
          <a:bodyPr/>
          <a:lstStyle/>
          <a:p>
            <a:fld id="{6E8B766A-211B-4F81-B7E9-A37C1A3D0393}" type="slidenum">
              <a:rPr lang="en-US">
                <a:solidFill>
                  <a:srgbClr val="000000"/>
                </a:solidFill>
              </a:rPr>
              <a:pPr/>
              <a:t>26</a:t>
            </a:fld>
            <a:endParaRPr lang="en-US">
              <a:solidFill>
                <a:srgbClr val="000000"/>
              </a:solidFill>
            </a:endParaRPr>
          </a:p>
        </p:txBody>
      </p:sp>
      <p:pic>
        <p:nvPicPr>
          <p:cNvPr id="144387" name="Picture 1027" descr="experimental_microscope"/>
          <p:cNvPicPr>
            <a:picLocks noChangeAspect="1" noChangeArrowheads="1"/>
          </p:cNvPicPr>
          <p:nvPr/>
        </p:nvPicPr>
        <p:blipFill>
          <a:blip r:embed="rId3" cstate="print"/>
          <a:srcRect l="51428" t="-296" r="38435" b="-3917"/>
          <a:stretch>
            <a:fillRect/>
          </a:stretch>
        </p:blipFill>
        <p:spPr bwMode="auto">
          <a:xfrm rot="-5400000">
            <a:off x="3994150" y="-2355850"/>
            <a:ext cx="1155700" cy="8915400"/>
          </a:xfrm>
          <a:prstGeom prst="rect">
            <a:avLst/>
          </a:prstGeom>
          <a:noFill/>
        </p:spPr>
      </p:pic>
      <p:grpSp>
        <p:nvGrpSpPr>
          <p:cNvPr id="2" name="Group 1028"/>
          <p:cNvGrpSpPr>
            <a:grpSpLocks/>
          </p:cNvGrpSpPr>
          <p:nvPr/>
        </p:nvGrpSpPr>
        <p:grpSpPr bwMode="auto">
          <a:xfrm>
            <a:off x="304800" y="2590800"/>
            <a:ext cx="2020888" cy="4267200"/>
            <a:chOff x="192" y="1632"/>
            <a:chExt cx="1273" cy="2688"/>
          </a:xfrm>
        </p:grpSpPr>
        <p:pic>
          <p:nvPicPr>
            <p:cNvPr id="144389" name="Picture 1029" descr="SEM_1_Concave"/>
            <p:cNvPicPr>
              <a:picLocks noChangeAspect="1" noChangeArrowheads="1"/>
            </p:cNvPicPr>
            <p:nvPr/>
          </p:nvPicPr>
          <p:blipFill>
            <a:blip r:embed="rId4" cstate="print"/>
            <a:srcRect/>
            <a:stretch>
              <a:fillRect/>
            </a:stretch>
          </p:blipFill>
          <p:spPr bwMode="auto">
            <a:xfrm>
              <a:off x="192" y="1632"/>
              <a:ext cx="1273" cy="865"/>
            </a:xfrm>
            <a:prstGeom prst="rect">
              <a:avLst/>
            </a:prstGeom>
            <a:noFill/>
          </p:spPr>
        </p:pic>
        <p:pic>
          <p:nvPicPr>
            <p:cNvPr id="144390" name="Picture 1030" descr="SEM_2_concave"/>
            <p:cNvPicPr>
              <a:picLocks noChangeAspect="1" noChangeArrowheads="1"/>
            </p:cNvPicPr>
            <p:nvPr/>
          </p:nvPicPr>
          <p:blipFill>
            <a:blip r:embed="rId5" cstate="print"/>
            <a:srcRect/>
            <a:stretch>
              <a:fillRect/>
            </a:stretch>
          </p:blipFill>
          <p:spPr bwMode="auto">
            <a:xfrm>
              <a:off x="192" y="2544"/>
              <a:ext cx="1273" cy="865"/>
            </a:xfrm>
            <a:prstGeom prst="rect">
              <a:avLst/>
            </a:prstGeom>
            <a:noFill/>
          </p:spPr>
        </p:pic>
        <p:pic>
          <p:nvPicPr>
            <p:cNvPr id="144391" name="Picture 1031" descr="SEM_3_Concave"/>
            <p:cNvPicPr>
              <a:picLocks noChangeAspect="1" noChangeArrowheads="1"/>
            </p:cNvPicPr>
            <p:nvPr/>
          </p:nvPicPr>
          <p:blipFill>
            <a:blip r:embed="rId6" cstate="print"/>
            <a:srcRect/>
            <a:stretch>
              <a:fillRect/>
            </a:stretch>
          </p:blipFill>
          <p:spPr bwMode="auto">
            <a:xfrm>
              <a:off x="192" y="3455"/>
              <a:ext cx="1273" cy="865"/>
            </a:xfrm>
            <a:prstGeom prst="rect">
              <a:avLst/>
            </a:prstGeom>
            <a:noFill/>
          </p:spPr>
        </p:pic>
      </p:grpSp>
      <p:grpSp>
        <p:nvGrpSpPr>
          <p:cNvPr id="3" name="Group 1032"/>
          <p:cNvGrpSpPr>
            <a:grpSpLocks/>
          </p:cNvGrpSpPr>
          <p:nvPr/>
        </p:nvGrpSpPr>
        <p:grpSpPr bwMode="auto">
          <a:xfrm>
            <a:off x="344488" y="2681288"/>
            <a:ext cx="1371600" cy="3794125"/>
            <a:chOff x="217" y="1689"/>
            <a:chExt cx="864" cy="2390"/>
          </a:xfrm>
        </p:grpSpPr>
        <p:sp>
          <p:nvSpPr>
            <p:cNvPr id="144393" name="Line 1033"/>
            <p:cNvSpPr>
              <a:spLocks noChangeShapeType="1"/>
            </p:cNvSpPr>
            <p:nvPr/>
          </p:nvSpPr>
          <p:spPr bwMode="auto">
            <a:xfrm flipV="1">
              <a:off x="601" y="1872"/>
              <a:ext cx="384" cy="336"/>
            </a:xfrm>
            <a:prstGeom prst="line">
              <a:avLst/>
            </a:prstGeom>
            <a:noFill/>
            <a:ln w="28575">
              <a:solidFill>
                <a:schemeClr val="bg1"/>
              </a:solidFill>
              <a:round/>
              <a:headEnd type="triangle" w="med" len="med"/>
              <a:tailEnd type="triangle" w="med" len="med"/>
            </a:ln>
            <a:effectLst/>
          </p:spPr>
          <p:txBody>
            <a:bodyPr wrap="none" anchor="ctr"/>
            <a:lstStyle/>
            <a:p>
              <a:pPr fontAlgn="base">
                <a:spcBef>
                  <a:spcPct val="0"/>
                </a:spcBef>
                <a:spcAft>
                  <a:spcPct val="0"/>
                </a:spcAft>
              </a:pPr>
              <a:endParaRPr lang="en-US" smtClean="0">
                <a:solidFill>
                  <a:srgbClr val="000000"/>
                </a:solidFill>
              </a:endParaRPr>
            </a:p>
          </p:txBody>
        </p:sp>
        <p:sp>
          <p:nvSpPr>
            <p:cNvPr id="144394" name="Line 1034"/>
            <p:cNvSpPr>
              <a:spLocks noChangeShapeType="1"/>
            </p:cNvSpPr>
            <p:nvPr/>
          </p:nvSpPr>
          <p:spPr bwMode="auto">
            <a:xfrm flipV="1">
              <a:off x="409" y="2640"/>
              <a:ext cx="480" cy="480"/>
            </a:xfrm>
            <a:prstGeom prst="line">
              <a:avLst/>
            </a:prstGeom>
            <a:noFill/>
            <a:ln w="28575">
              <a:solidFill>
                <a:schemeClr val="bg1"/>
              </a:solidFill>
              <a:round/>
              <a:headEnd type="triangle" w="med" len="med"/>
              <a:tailEnd type="triangle" w="med" len="med"/>
            </a:ln>
            <a:effectLst/>
          </p:spPr>
          <p:txBody>
            <a:bodyPr wrap="none" anchor="ctr"/>
            <a:lstStyle/>
            <a:p>
              <a:pPr fontAlgn="base">
                <a:spcBef>
                  <a:spcPct val="0"/>
                </a:spcBef>
                <a:spcAft>
                  <a:spcPct val="0"/>
                </a:spcAft>
              </a:pPr>
              <a:endParaRPr lang="en-US" smtClean="0">
                <a:solidFill>
                  <a:srgbClr val="000000"/>
                </a:solidFill>
              </a:endParaRPr>
            </a:p>
          </p:txBody>
        </p:sp>
        <p:sp>
          <p:nvSpPr>
            <p:cNvPr id="144395" name="Line 1035"/>
            <p:cNvSpPr>
              <a:spLocks noChangeShapeType="1"/>
            </p:cNvSpPr>
            <p:nvPr/>
          </p:nvSpPr>
          <p:spPr bwMode="auto">
            <a:xfrm flipV="1">
              <a:off x="457" y="3503"/>
              <a:ext cx="624" cy="576"/>
            </a:xfrm>
            <a:prstGeom prst="line">
              <a:avLst/>
            </a:prstGeom>
            <a:noFill/>
            <a:ln w="28575">
              <a:solidFill>
                <a:schemeClr val="bg1"/>
              </a:solidFill>
              <a:round/>
              <a:headEnd type="triangle" w="med" len="med"/>
              <a:tailEnd type="triangle" w="med" len="med"/>
            </a:ln>
            <a:effectLst/>
          </p:spPr>
          <p:txBody>
            <a:bodyPr wrap="none" anchor="ctr"/>
            <a:lstStyle/>
            <a:p>
              <a:pPr fontAlgn="base">
                <a:spcBef>
                  <a:spcPct val="0"/>
                </a:spcBef>
                <a:spcAft>
                  <a:spcPct val="0"/>
                </a:spcAft>
              </a:pPr>
              <a:endParaRPr lang="en-US" smtClean="0">
                <a:solidFill>
                  <a:srgbClr val="000000"/>
                </a:solidFill>
              </a:endParaRPr>
            </a:p>
          </p:txBody>
        </p:sp>
        <p:sp>
          <p:nvSpPr>
            <p:cNvPr id="144396" name="Text Box 1036"/>
            <p:cNvSpPr txBox="1">
              <a:spLocks noChangeArrowheads="1"/>
            </p:cNvSpPr>
            <p:nvPr/>
          </p:nvSpPr>
          <p:spPr bwMode="auto">
            <a:xfrm>
              <a:off x="217" y="2601"/>
              <a:ext cx="476" cy="231"/>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mtClean="0">
                  <a:solidFill>
                    <a:srgbClr val="FFFFFF"/>
                  </a:solidFill>
                </a:rPr>
                <a:t>14um</a:t>
              </a:r>
            </a:p>
          </p:txBody>
        </p:sp>
        <p:sp>
          <p:nvSpPr>
            <p:cNvPr id="144397" name="Text Box 1037"/>
            <p:cNvSpPr txBox="1">
              <a:spLocks noChangeArrowheads="1"/>
            </p:cNvSpPr>
            <p:nvPr/>
          </p:nvSpPr>
          <p:spPr bwMode="auto">
            <a:xfrm>
              <a:off x="221" y="3512"/>
              <a:ext cx="476" cy="231"/>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mtClean="0">
                  <a:solidFill>
                    <a:srgbClr val="FFFFFF"/>
                  </a:solidFill>
                </a:rPr>
                <a:t>18um</a:t>
              </a:r>
            </a:p>
          </p:txBody>
        </p:sp>
        <p:sp>
          <p:nvSpPr>
            <p:cNvPr id="144398" name="Text Box 1038"/>
            <p:cNvSpPr txBox="1">
              <a:spLocks noChangeArrowheads="1"/>
            </p:cNvSpPr>
            <p:nvPr/>
          </p:nvSpPr>
          <p:spPr bwMode="auto">
            <a:xfrm>
              <a:off x="361" y="1689"/>
              <a:ext cx="476" cy="231"/>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mtClean="0">
                  <a:solidFill>
                    <a:srgbClr val="FFFFFF"/>
                  </a:solidFill>
                </a:rPr>
                <a:t>10um</a:t>
              </a:r>
            </a:p>
          </p:txBody>
        </p:sp>
      </p:grpSp>
      <p:sp>
        <p:nvSpPr>
          <p:cNvPr id="144399" name="Text Box 1039"/>
          <p:cNvSpPr txBox="1">
            <a:spLocks noChangeArrowheads="1"/>
          </p:cNvSpPr>
          <p:nvPr/>
        </p:nvSpPr>
        <p:spPr bwMode="auto">
          <a:xfrm>
            <a:off x="2971800" y="2709863"/>
            <a:ext cx="4646613" cy="366712"/>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mtClean="0">
                <a:solidFill>
                  <a:srgbClr val="000000"/>
                </a:solidFill>
              </a:rPr>
              <a:t>• Tested 3 mirror sizes (10um, 14um, 18um)</a:t>
            </a:r>
          </a:p>
        </p:txBody>
      </p:sp>
      <p:sp>
        <p:nvSpPr>
          <p:cNvPr id="144400" name="Text Box 1040"/>
          <p:cNvSpPr txBox="1">
            <a:spLocks noChangeArrowheads="1"/>
          </p:cNvSpPr>
          <p:nvPr/>
        </p:nvSpPr>
        <p:spPr bwMode="auto">
          <a:xfrm>
            <a:off x="2987675" y="3048000"/>
            <a:ext cx="3084513" cy="366713"/>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mtClean="0">
                <a:solidFill>
                  <a:srgbClr val="000000"/>
                </a:solidFill>
              </a:rPr>
              <a:t>• 18 mirror pairs of each size</a:t>
            </a:r>
          </a:p>
        </p:txBody>
      </p:sp>
      <p:sp>
        <p:nvSpPr>
          <p:cNvPr id="144401" name="Text Box 1041"/>
          <p:cNvSpPr txBox="1">
            <a:spLocks noChangeArrowheads="1"/>
          </p:cNvSpPr>
          <p:nvPr/>
        </p:nvSpPr>
        <p:spPr bwMode="auto">
          <a:xfrm>
            <a:off x="2987675" y="3367088"/>
            <a:ext cx="5245100" cy="366712"/>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mtClean="0">
                <a:solidFill>
                  <a:srgbClr val="000000"/>
                </a:solidFill>
              </a:rPr>
              <a:t>• Sampled from different areas of 1/4 of a 2” wafer</a:t>
            </a:r>
          </a:p>
        </p:txBody>
      </p:sp>
      <p:graphicFrame>
        <p:nvGraphicFramePr>
          <p:cNvPr id="144402" name="Group 1042"/>
          <p:cNvGraphicFramePr>
            <a:graphicFrameLocks noGrp="1"/>
          </p:cNvGraphicFramePr>
          <p:nvPr/>
        </p:nvGraphicFramePr>
        <p:xfrm>
          <a:off x="3048000" y="3886200"/>
          <a:ext cx="5715000" cy="2255520"/>
        </p:xfrm>
        <a:graphic>
          <a:graphicData uri="http://schemas.openxmlformats.org/drawingml/2006/table">
            <a:tbl>
              <a:tblPr/>
              <a:tblGrid>
                <a:gridCol w="1187450"/>
                <a:gridCol w="890588"/>
                <a:gridCol w="1112837"/>
                <a:gridCol w="1114425"/>
                <a:gridCol w="1409700"/>
              </a:tblGrid>
              <a:tr h="9175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Min (dB)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Max (dB)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Avg (dB)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St Dev (dB)</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10um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0.41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1.05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0000"/>
                          </a:solidFill>
                          <a:effectLst/>
                          <a:latin typeface="Arial" charset="0"/>
                        </a:rPr>
                        <a:t>0.63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0000"/>
                          </a:solidFill>
                          <a:effectLst/>
                          <a:latin typeface="Arial" charset="0"/>
                        </a:rPr>
                        <a:t>0.17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14um</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0.40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0.81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0000"/>
                          </a:solidFill>
                          <a:effectLst/>
                          <a:latin typeface="Arial" charset="0"/>
                        </a:rPr>
                        <a:t>0.56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0000"/>
                          </a:solidFill>
                          <a:effectLst/>
                          <a:latin typeface="Arial" charset="0"/>
                        </a:rPr>
                        <a:t>0.12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18um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0.40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0.70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0000"/>
                          </a:solidFill>
                          <a:effectLst/>
                          <a:latin typeface="Arial" charset="0"/>
                        </a:rPr>
                        <a:t>0.52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0000"/>
                          </a:solidFill>
                          <a:effectLst/>
                          <a:latin typeface="Arial" charset="0"/>
                        </a:rPr>
                        <a:t>0.11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44434" name="Text Box 1074"/>
          <p:cNvSpPr txBox="1">
            <a:spLocks noChangeArrowheads="1"/>
          </p:cNvSpPr>
          <p:nvPr/>
        </p:nvSpPr>
        <p:spPr bwMode="auto">
          <a:xfrm>
            <a:off x="2895600" y="6262688"/>
            <a:ext cx="5751513" cy="366712"/>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b="1" i="1" smtClean="0">
                <a:solidFill>
                  <a:srgbClr val="FF0000"/>
                </a:solidFill>
              </a:rPr>
              <a:t>•Larger mirrors show improved loss and uniformity</a:t>
            </a:r>
          </a:p>
        </p:txBody>
      </p:sp>
      <p:sp>
        <p:nvSpPr>
          <p:cNvPr id="144435" name="Rectangle 1075"/>
          <p:cNvSpPr>
            <a:spLocks noChangeArrowheads="1"/>
          </p:cNvSpPr>
          <p:nvPr/>
        </p:nvSpPr>
        <p:spPr bwMode="auto">
          <a:xfrm>
            <a:off x="76200" y="0"/>
            <a:ext cx="8229600" cy="1143000"/>
          </a:xfrm>
          <a:prstGeom prst="rect">
            <a:avLst/>
          </a:prstGeom>
          <a:noFill/>
          <a:ln w="9525">
            <a:noFill/>
            <a:miter lim="800000"/>
            <a:headEnd/>
            <a:tailEnd/>
          </a:ln>
          <a:effectLst/>
        </p:spPr>
        <p:txBody>
          <a:bodyPr anchor="ctr"/>
          <a:lstStyle/>
          <a:p>
            <a:pPr fontAlgn="base">
              <a:spcBef>
                <a:spcPct val="0"/>
              </a:spcBef>
              <a:spcAft>
                <a:spcPct val="0"/>
              </a:spcAft>
            </a:pPr>
            <a:r>
              <a:rPr lang="en-US" sz="4000" smtClean="0">
                <a:solidFill>
                  <a:srgbClr val="F9C11B"/>
                </a:solidFill>
              </a:rPr>
              <a:t>Integration Technologies </a:t>
            </a:r>
            <a:br>
              <a:rPr lang="en-US" sz="4000" smtClean="0">
                <a:solidFill>
                  <a:srgbClr val="F9C11B"/>
                </a:solidFill>
              </a:rPr>
            </a:br>
            <a:r>
              <a:rPr lang="en-US" sz="4000" smtClean="0">
                <a:solidFill>
                  <a:srgbClr val="F9C11B"/>
                </a:solidFill>
              </a:rPr>
              <a:t>	</a:t>
            </a:r>
            <a:r>
              <a:rPr lang="en-US" sz="3400" smtClean="0">
                <a:solidFill>
                  <a:srgbClr val="F9C11B"/>
                </a:solidFill>
              </a:rPr>
              <a:t>TIR Mirror Results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439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440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440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4440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44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399" grpId="0"/>
      <p:bldP spid="144400" grpId="0"/>
      <p:bldP spid="144401" grpId="0"/>
      <p:bldP spid="14443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lide Number Placeholder 5"/>
          <p:cNvSpPr>
            <a:spLocks noGrp="1"/>
          </p:cNvSpPr>
          <p:nvPr>
            <p:ph type="sldNum" sz="quarter" idx="12"/>
          </p:nvPr>
        </p:nvSpPr>
        <p:spPr/>
        <p:txBody>
          <a:bodyPr/>
          <a:lstStyle/>
          <a:p>
            <a:fld id="{8D697B2A-54C7-4071-ABA1-9C4BC4550725}" type="slidenum">
              <a:rPr lang="en-US">
                <a:solidFill>
                  <a:srgbClr val="000000"/>
                </a:solidFill>
              </a:rPr>
              <a:pPr/>
              <a:t>27</a:t>
            </a:fld>
            <a:endParaRPr lang="en-US">
              <a:solidFill>
                <a:srgbClr val="000000"/>
              </a:solidFill>
            </a:endParaRPr>
          </a:p>
        </p:txBody>
      </p:sp>
      <p:pic>
        <p:nvPicPr>
          <p:cNvPr id="140291" name="Picture 1027" descr="TIR_cartoon"/>
          <p:cNvPicPr>
            <a:picLocks noChangeAspect="1" noChangeArrowheads="1"/>
          </p:cNvPicPr>
          <p:nvPr/>
        </p:nvPicPr>
        <p:blipFill>
          <a:blip r:embed="rId3" cstate="print"/>
          <a:srcRect t="5074"/>
          <a:stretch>
            <a:fillRect/>
          </a:stretch>
        </p:blipFill>
        <p:spPr bwMode="auto">
          <a:xfrm>
            <a:off x="381000" y="1843088"/>
            <a:ext cx="3429000" cy="3255962"/>
          </a:xfrm>
          <a:prstGeom prst="rect">
            <a:avLst/>
          </a:prstGeom>
          <a:solidFill>
            <a:srgbClr val="AD0000"/>
          </a:solidFill>
        </p:spPr>
      </p:pic>
      <p:grpSp>
        <p:nvGrpSpPr>
          <p:cNvPr id="2" name="Group 1028"/>
          <p:cNvGrpSpPr>
            <a:grpSpLocks/>
          </p:cNvGrpSpPr>
          <p:nvPr/>
        </p:nvGrpSpPr>
        <p:grpSpPr bwMode="auto">
          <a:xfrm>
            <a:off x="381000" y="1822450"/>
            <a:ext cx="3435350" cy="3282950"/>
            <a:chOff x="517" y="1676"/>
            <a:chExt cx="2164" cy="2068"/>
          </a:xfrm>
        </p:grpSpPr>
        <p:grpSp>
          <p:nvGrpSpPr>
            <p:cNvPr id="3" name="Group 1029"/>
            <p:cNvGrpSpPr>
              <a:grpSpLocks/>
            </p:cNvGrpSpPr>
            <p:nvPr/>
          </p:nvGrpSpPr>
          <p:grpSpPr bwMode="auto">
            <a:xfrm>
              <a:off x="517" y="1676"/>
              <a:ext cx="2160" cy="2068"/>
              <a:chOff x="1008" y="1440"/>
              <a:chExt cx="2160" cy="2068"/>
            </a:xfrm>
          </p:grpSpPr>
          <p:pic>
            <p:nvPicPr>
              <p:cNvPr id="140294" name="Picture 1030"/>
              <p:cNvPicPr>
                <a:picLocks noChangeAspect="1" noChangeArrowheads="1"/>
              </p:cNvPicPr>
              <p:nvPr/>
            </p:nvPicPr>
            <p:blipFill>
              <a:blip r:embed="rId4" cstate="print"/>
              <a:srcRect l="28749" t="5469" r="33492" b="51924"/>
              <a:stretch>
                <a:fillRect/>
              </a:stretch>
            </p:blipFill>
            <p:spPr bwMode="auto">
              <a:xfrm>
                <a:off x="1248" y="1776"/>
                <a:ext cx="1920" cy="1732"/>
              </a:xfrm>
              <a:prstGeom prst="rect">
                <a:avLst/>
              </a:prstGeom>
              <a:solidFill>
                <a:srgbClr val="00FF00">
                  <a:alpha val="84000"/>
                </a:srgbClr>
              </a:solidFill>
              <a:ln w="9525">
                <a:noFill/>
                <a:miter lim="800000"/>
                <a:headEnd/>
                <a:tailEnd/>
              </a:ln>
              <a:effectLst/>
            </p:spPr>
          </p:pic>
          <p:sp>
            <p:nvSpPr>
              <p:cNvPr id="140295" name="Rectangle 1031"/>
              <p:cNvSpPr>
                <a:spLocks noChangeArrowheads="1"/>
              </p:cNvSpPr>
              <p:nvPr/>
            </p:nvSpPr>
            <p:spPr bwMode="auto">
              <a:xfrm>
                <a:off x="1008" y="1440"/>
                <a:ext cx="240" cy="2064"/>
              </a:xfrm>
              <a:prstGeom prst="rect">
                <a:avLst/>
              </a:prstGeom>
              <a:solidFill>
                <a:srgbClr val="00FF00">
                  <a:alpha val="84000"/>
                </a:srgbClr>
              </a:solidFill>
              <a:ln w="9525">
                <a:noFill/>
                <a:miter lim="800000"/>
                <a:headEnd/>
                <a:tailEnd/>
              </a:ln>
            </p:spPr>
            <p:txBody>
              <a:bodyPr wrap="none" anchor="ctr"/>
              <a:lstStyle/>
              <a:p>
                <a:pPr fontAlgn="base">
                  <a:spcBef>
                    <a:spcPct val="0"/>
                  </a:spcBef>
                  <a:spcAft>
                    <a:spcPct val="0"/>
                  </a:spcAft>
                </a:pPr>
                <a:endParaRPr lang="en-US" smtClean="0">
                  <a:solidFill>
                    <a:srgbClr val="000000"/>
                  </a:solidFill>
                </a:endParaRPr>
              </a:p>
            </p:txBody>
          </p:sp>
          <p:sp>
            <p:nvSpPr>
              <p:cNvPr id="140296" name="Rectangle 1032"/>
              <p:cNvSpPr>
                <a:spLocks noChangeArrowheads="1"/>
              </p:cNvSpPr>
              <p:nvPr/>
            </p:nvSpPr>
            <p:spPr bwMode="auto">
              <a:xfrm>
                <a:off x="1248" y="1440"/>
                <a:ext cx="1920" cy="336"/>
              </a:xfrm>
              <a:prstGeom prst="rect">
                <a:avLst/>
              </a:prstGeom>
              <a:solidFill>
                <a:srgbClr val="00FF00">
                  <a:alpha val="84000"/>
                </a:srgbClr>
              </a:solidFill>
              <a:ln w="9525">
                <a:noFill/>
                <a:miter lim="800000"/>
                <a:headEnd/>
                <a:tailEnd/>
              </a:ln>
            </p:spPr>
            <p:txBody>
              <a:bodyPr wrap="none" anchor="ctr"/>
              <a:lstStyle/>
              <a:p>
                <a:pPr fontAlgn="base">
                  <a:spcBef>
                    <a:spcPct val="0"/>
                  </a:spcBef>
                  <a:spcAft>
                    <a:spcPct val="0"/>
                  </a:spcAft>
                </a:pPr>
                <a:endParaRPr lang="en-US" smtClean="0">
                  <a:solidFill>
                    <a:srgbClr val="000000"/>
                  </a:solidFill>
                </a:endParaRPr>
              </a:p>
            </p:txBody>
          </p:sp>
        </p:grpSp>
        <p:sp>
          <p:nvSpPr>
            <p:cNvPr id="140297" name="Text Box 1033"/>
            <p:cNvSpPr txBox="1">
              <a:spLocks noChangeArrowheads="1"/>
            </p:cNvSpPr>
            <p:nvPr/>
          </p:nvSpPr>
          <p:spPr bwMode="auto">
            <a:xfrm>
              <a:off x="1669" y="3222"/>
              <a:ext cx="1012" cy="518"/>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n-US" sz="2400" smtClean="0">
                  <a:solidFill>
                    <a:srgbClr val="FFFFFF"/>
                  </a:solidFill>
                  <a:ea typeface="ＭＳ Ｐゴシック" pitchFamily="80" charset="-128"/>
                </a:rPr>
                <a:t>FDTD</a:t>
              </a:r>
            </a:p>
            <a:p>
              <a:pPr eaLnBrk="0" fontAlgn="base" hangingPunct="0">
                <a:spcBef>
                  <a:spcPct val="0"/>
                </a:spcBef>
                <a:spcAft>
                  <a:spcPct val="0"/>
                </a:spcAft>
              </a:pPr>
              <a:r>
                <a:rPr lang="en-US" sz="2400" smtClean="0">
                  <a:solidFill>
                    <a:srgbClr val="FFFFFF"/>
                  </a:solidFill>
                  <a:ea typeface="ＭＳ Ｐゴシック" pitchFamily="80" charset="-128"/>
                </a:rPr>
                <a:t>Simulation</a:t>
              </a:r>
            </a:p>
          </p:txBody>
        </p:sp>
      </p:grpSp>
      <p:sp>
        <p:nvSpPr>
          <p:cNvPr id="140298" name="Text Box 1034"/>
          <p:cNvSpPr txBox="1">
            <a:spLocks noChangeArrowheads="1"/>
          </p:cNvSpPr>
          <p:nvPr/>
        </p:nvSpPr>
        <p:spPr bwMode="auto">
          <a:xfrm>
            <a:off x="3949700" y="1804988"/>
            <a:ext cx="5194300" cy="396875"/>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2000" b="1" smtClean="0">
                <a:solidFill>
                  <a:srgbClr val="000000"/>
                </a:solidFill>
              </a:rPr>
              <a:t>2D Finite Difference - Time Domain Model</a:t>
            </a:r>
          </a:p>
        </p:txBody>
      </p:sp>
      <p:sp>
        <p:nvSpPr>
          <p:cNvPr id="140299" name="Text Box 1035"/>
          <p:cNvSpPr txBox="1">
            <a:spLocks noChangeArrowheads="1"/>
          </p:cNvSpPr>
          <p:nvPr/>
        </p:nvSpPr>
        <p:spPr bwMode="auto">
          <a:xfrm>
            <a:off x="4114800" y="2293938"/>
            <a:ext cx="4178300" cy="366712"/>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mtClean="0">
                <a:solidFill>
                  <a:srgbClr val="000000"/>
                </a:solidFill>
              </a:rPr>
              <a:t>• Effective indices for core and cladding</a:t>
            </a:r>
          </a:p>
        </p:txBody>
      </p:sp>
      <p:sp>
        <p:nvSpPr>
          <p:cNvPr id="140300" name="Text Box 1036"/>
          <p:cNvSpPr txBox="1">
            <a:spLocks noChangeArrowheads="1"/>
          </p:cNvSpPr>
          <p:nvPr/>
        </p:nvSpPr>
        <p:spPr bwMode="auto">
          <a:xfrm>
            <a:off x="4114800" y="2751138"/>
            <a:ext cx="4902200" cy="366712"/>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mtClean="0">
                <a:solidFill>
                  <a:srgbClr val="000000"/>
                </a:solidFill>
              </a:rPr>
              <a:t>• Loss: overlap integral of input mode at output</a:t>
            </a:r>
          </a:p>
        </p:txBody>
      </p:sp>
      <p:sp>
        <p:nvSpPr>
          <p:cNvPr id="140301" name="Text Box 1037"/>
          <p:cNvSpPr txBox="1">
            <a:spLocks noChangeArrowheads="1"/>
          </p:cNvSpPr>
          <p:nvPr/>
        </p:nvSpPr>
        <p:spPr bwMode="auto">
          <a:xfrm>
            <a:off x="4114800" y="3194050"/>
            <a:ext cx="4354513" cy="641350"/>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mtClean="0">
                <a:solidFill>
                  <a:srgbClr val="000000"/>
                </a:solidFill>
              </a:rPr>
              <a:t>• Mirror interface optimized to account for</a:t>
            </a:r>
          </a:p>
          <a:p>
            <a:pPr fontAlgn="base">
              <a:spcBef>
                <a:spcPct val="0"/>
              </a:spcBef>
              <a:spcAft>
                <a:spcPct val="0"/>
              </a:spcAft>
            </a:pPr>
            <a:r>
              <a:rPr lang="en-US" smtClean="0">
                <a:solidFill>
                  <a:srgbClr val="000000"/>
                </a:solidFill>
              </a:rPr>
              <a:t>  Goos-Hanchen shift at mirror surface</a:t>
            </a:r>
          </a:p>
        </p:txBody>
      </p:sp>
      <p:sp>
        <p:nvSpPr>
          <p:cNvPr id="140302" name="Text Box 1038"/>
          <p:cNvSpPr txBox="1">
            <a:spLocks noChangeArrowheads="1"/>
          </p:cNvSpPr>
          <p:nvPr/>
        </p:nvSpPr>
        <p:spPr bwMode="auto">
          <a:xfrm>
            <a:off x="4114800" y="4343400"/>
            <a:ext cx="4151313" cy="641350"/>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mtClean="0">
                <a:solidFill>
                  <a:srgbClr val="000000"/>
                </a:solidFill>
              </a:rPr>
              <a:t>• Radius of mirror curvature adjusted to</a:t>
            </a:r>
          </a:p>
          <a:p>
            <a:pPr fontAlgn="base">
              <a:spcBef>
                <a:spcPct val="0"/>
              </a:spcBef>
              <a:spcAft>
                <a:spcPct val="0"/>
              </a:spcAft>
            </a:pPr>
            <a:r>
              <a:rPr lang="en-US" smtClean="0">
                <a:solidFill>
                  <a:srgbClr val="000000"/>
                </a:solidFill>
              </a:rPr>
              <a:t>  optimize performance (R=50um)</a:t>
            </a:r>
          </a:p>
        </p:txBody>
      </p:sp>
      <p:sp>
        <p:nvSpPr>
          <p:cNvPr id="140303" name="Text Box 1039"/>
          <p:cNvSpPr txBox="1">
            <a:spLocks noChangeArrowheads="1"/>
          </p:cNvSpPr>
          <p:nvPr/>
        </p:nvSpPr>
        <p:spPr bwMode="auto">
          <a:xfrm>
            <a:off x="4114800" y="3900488"/>
            <a:ext cx="4341813" cy="366712"/>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mtClean="0">
                <a:solidFill>
                  <a:srgbClr val="000000"/>
                </a:solidFill>
              </a:rPr>
              <a:t>• Different mirror sizes (widths) simulated</a:t>
            </a:r>
          </a:p>
        </p:txBody>
      </p:sp>
      <p:sp>
        <p:nvSpPr>
          <p:cNvPr id="140304" name="Freeform 1040"/>
          <p:cNvSpPr>
            <a:spLocks/>
          </p:cNvSpPr>
          <p:nvPr/>
        </p:nvSpPr>
        <p:spPr bwMode="auto">
          <a:xfrm>
            <a:off x="914400" y="2362200"/>
            <a:ext cx="1524000" cy="1524000"/>
          </a:xfrm>
          <a:custGeom>
            <a:avLst/>
            <a:gdLst/>
            <a:ahLst/>
            <a:cxnLst>
              <a:cxn ang="0">
                <a:pos x="0" y="960"/>
              </a:cxn>
              <a:cxn ang="0">
                <a:pos x="432" y="432"/>
              </a:cxn>
              <a:cxn ang="0">
                <a:pos x="960" y="0"/>
              </a:cxn>
            </a:cxnLst>
            <a:rect l="0" t="0" r="r" b="b"/>
            <a:pathLst>
              <a:path w="960" h="960">
                <a:moveTo>
                  <a:pt x="0" y="960"/>
                </a:moveTo>
                <a:cubicBezTo>
                  <a:pt x="136" y="776"/>
                  <a:pt x="272" y="592"/>
                  <a:pt x="432" y="432"/>
                </a:cubicBezTo>
                <a:cubicBezTo>
                  <a:pt x="592" y="272"/>
                  <a:pt x="776" y="136"/>
                  <a:pt x="960" y="0"/>
                </a:cubicBezTo>
              </a:path>
            </a:pathLst>
          </a:custGeom>
          <a:noFill/>
          <a:ln w="57150" cap="flat" cmpd="sng">
            <a:solidFill>
              <a:srgbClr val="33CC33"/>
            </a:solidFill>
            <a:prstDash val="solid"/>
            <a:round/>
            <a:headEnd/>
            <a:tailEnd/>
          </a:ln>
          <a:effectLst/>
        </p:spPr>
        <p:txBody>
          <a:bodyPr wrap="none" anchor="ctr"/>
          <a:lstStyle/>
          <a:p>
            <a:pPr fontAlgn="base">
              <a:spcBef>
                <a:spcPct val="0"/>
              </a:spcBef>
              <a:spcAft>
                <a:spcPct val="0"/>
              </a:spcAft>
            </a:pPr>
            <a:endParaRPr lang="en-US" smtClean="0">
              <a:solidFill>
                <a:srgbClr val="000000"/>
              </a:solidFill>
            </a:endParaRPr>
          </a:p>
        </p:txBody>
      </p:sp>
      <p:grpSp>
        <p:nvGrpSpPr>
          <p:cNvPr id="4" name="Group 1041"/>
          <p:cNvGrpSpPr>
            <a:grpSpLocks/>
          </p:cNvGrpSpPr>
          <p:nvPr/>
        </p:nvGrpSpPr>
        <p:grpSpPr bwMode="auto">
          <a:xfrm>
            <a:off x="1104900" y="2743200"/>
            <a:ext cx="2427288" cy="1433513"/>
            <a:chOff x="696" y="1728"/>
            <a:chExt cx="1529" cy="903"/>
          </a:xfrm>
        </p:grpSpPr>
        <p:sp>
          <p:nvSpPr>
            <p:cNvPr id="140306" name="Text Box 1042"/>
            <p:cNvSpPr txBox="1">
              <a:spLocks noChangeArrowheads="1"/>
            </p:cNvSpPr>
            <p:nvPr/>
          </p:nvSpPr>
          <p:spPr bwMode="auto">
            <a:xfrm>
              <a:off x="1584" y="2400"/>
              <a:ext cx="641" cy="231"/>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mtClean="0">
                  <a:solidFill>
                    <a:srgbClr val="000000"/>
                  </a:solidFill>
                </a:rPr>
                <a:t>n=3.204</a:t>
              </a:r>
            </a:p>
          </p:txBody>
        </p:sp>
        <p:sp>
          <p:nvSpPr>
            <p:cNvPr id="140307" name="Text Box 1043"/>
            <p:cNvSpPr txBox="1">
              <a:spLocks noChangeArrowheads="1"/>
            </p:cNvSpPr>
            <p:nvPr/>
          </p:nvSpPr>
          <p:spPr bwMode="auto">
            <a:xfrm>
              <a:off x="816" y="2208"/>
              <a:ext cx="641" cy="231"/>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mtClean="0">
                  <a:solidFill>
                    <a:srgbClr val="FFFFFF"/>
                  </a:solidFill>
                </a:rPr>
                <a:t>n=3.263</a:t>
              </a:r>
            </a:p>
          </p:txBody>
        </p:sp>
        <p:sp>
          <p:nvSpPr>
            <p:cNvPr id="140308" name="Text Box 1044"/>
            <p:cNvSpPr txBox="1">
              <a:spLocks noChangeArrowheads="1"/>
            </p:cNvSpPr>
            <p:nvPr/>
          </p:nvSpPr>
          <p:spPr bwMode="auto">
            <a:xfrm>
              <a:off x="696" y="1728"/>
              <a:ext cx="360" cy="231"/>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mtClean="0">
                  <a:solidFill>
                    <a:srgbClr val="FFFFFF"/>
                  </a:solidFill>
                </a:rPr>
                <a:t>n=1</a:t>
              </a:r>
            </a:p>
          </p:txBody>
        </p:sp>
      </p:grpSp>
      <p:grpSp>
        <p:nvGrpSpPr>
          <p:cNvPr id="5" name="Group 1045"/>
          <p:cNvGrpSpPr>
            <a:grpSpLocks/>
          </p:cNvGrpSpPr>
          <p:nvPr/>
        </p:nvGrpSpPr>
        <p:grpSpPr bwMode="auto">
          <a:xfrm>
            <a:off x="1143000" y="2405063"/>
            <a:ext cx="2600325" cy="2624137"/>
            <a:chOff x="720" y="1515"/>
            <a:chExt cx="1638" cy="1653"/>
          </a:xfrm>
        </p:grpSpPr>
        <p:grpSp>
          <p:nvGrpSpPr>
            <p:cNvPr id="6" name="Group 1046"/>
            <p:cNvGrpSpPr>
              <a:grpSpLocks/>
            </p:cNvGrpSpPr>
            <p:nvPr/>
          </p:nvGrpSpPr>
          <p:grpSpPr bwMode="auto">
            <a:xfrm>
              <a:off x="720" y="2970"/>
              <a:ext cx="576" cy="198"/>
              <a:chOff x="336" y="3504"/>
              <a:chExt cx="1536" cy="576"/>
            </a:xfrm>
          </p:grpSpPr>
          <p:sp>
            <p:nvSpPr>
              <p:cNvPr id="140311" name="Freeform 1047"/>
              <p:cNvSpPr>
                <a:spLocks/>
              </p:cNvSpPr>
              <p:nvPr/>
            </p:nvSpPr>
            <p:spPr bwMode="auto">
              <a:xfrm>
                <a:off x="336" y="3504"/>
                <a:ext cx="768" cy="576"/>
              </a:xfrm>
              <a:custGeom>
                <a:avLst/>
                <a:gdLst/>
                <a:ahLst/>
                <a:cxnLst>
                  <a:cxn ang="0">
                    <a:pos x="0" y="576"/>
                  </a:cxn>
                  <a:cxn ang="0">
                    <a:pos x="240" y="480"/>
                  </a:cxn>
                  <a:cxn ang="0">
                    <a:pos x="384" y="288"/>
                  </a:cxn>
                  <a:cxn ang="0">
                    <a:pos x="480" y="144"/>
                  </a:cxn>
                  <a:cxn ang="0">
                    <a:pos x="624" y="48"/>
                  </a:cxn>
                  <a:cxn ang="0">
                    <a:pos x="768" y="0"/>
                  </a:cxn>
                </a:cxnLst>
                <a:rect l="0" t="0" r="r" b="b"/>
                <a:pathLst>
                  <a:path w="768" h="576">
                    <a:moveTo>
                      <a:pt x="0" y="576"/>
                    </a:moveTo>
                    <a:cubicBezTo>
                      <a:pt x="88" y="552"/>
                      <a:pt x="176" y="528"/>
                      <a:pt x="240" y="480"/>
                    </a:cubicBezTo>
                    <a:cubicBezTo>
                      <a:pt x="304" y="432"/>
                      <a:pt x="344" y="344"/>
                      <a:pt x="384" y="288"/>
                    </a:cubicBezTo>
                    <a:cubicBezTo>
                      <a:pt x="424" y="232"/>
                      <a:pt x="440" y="184"/>
                      <a:pt x="480" y="144"/>
                    </a:cubicBezTo>
                    <a:cubicBezTo>
                      <a:pt x="520" y="104"/>
                      <a:pt x="576" y="72"/>
                      <a:pt x="624" y="48"/>
                    </a:cubicBezTo>
                    <a:cubicBezTo>
                      <a:pt x="672" y="24"/>
                      <a:pt x="720" y="12"/>
                      <a:pt x="768" y="0"/>
                    </a:cubicBezTo>
                  </a:path>
                </a:pathLst>
              </a:custGeom>
              <a:noFill/>
              <a:ln w="28575" cap="flat" cmpd="sng">
                <a:solidFill>
                  <a:schemeClr val="bg1"/>
                </a:solidFill>
                <a:prstDash val="dash"/>
                <a:round/>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40312" name="Freeform 1048"/>
              <p:cNvSpPr>
                <a:spLocks/>
              </p:cNvSpPr>
              <p:nvPr/>
            </p:nvSpPr>
            <p:spPr bwMode="auto">
              <a:xfrm flipH="1">
                <a:off x="1104" y="3504"/>
                <a:ext cx="768" cy="576"/>
              </a:xfrm>
              <a:custGeom>
                <a:avLst/>
                <a:gdLst/>
                <a:ahLst/>
                <a:cxnLst>
                  <a:cxn ang="0">
                    <a:pos x="0" y="576"/>
                  </a:cxn>
                  <a:cxn ang="0">
                    <a:pos x="240" y="480"/>
                  </a:cxn>
                  <a:cxn ang="0">
                    <a:pos x="384" y="288"/>
                  </a:cxn>
                  <a:cxn ang="0">
                    <a:pos x="480" y="144"/>
                  </a:cxn>
                  <a:cxn ang="0">
                    <a:pos x="624" y="48"/>
                  </a:cxn>
                  <a:cxn ang="0">
                    <a:pos x="768" y="0"/>
                  </a:cxn>
                </a:cxnLst>
                <a:rect l="0" t="0" r="r" b="b"/>
                <a:pathLst>
                  <a:path w="768" h="576">
                    <a:moveTo>
                      <a:pt x="0" y="576"/>
                    </a:moveTo>
                    <a:cubicBezTo>
                      <a:pt x="88" y="552"/>
                      <a:pt x="176" y="528"/>
                      <a:pt x="240" y="480"/>
                    </a:cubicBezTo>
                    <a:cubicBezTo>
                      <a:pt x="304" y="432"/>
                      <a:pt x="344" y="344"/>
                      <a:pt x="384" y="288"/>
                    </a:cubicBezTo>
                    <a:cubicBezTo>
                      <a:pt x="424" y="232"/>
                      <a:pt x="440" y="184"/>
                      <a:pt x="480" y="144"/>
                    </a:cubicBezTo>
                    <a:cubicBezTo>
                      <a:pt x="520" y="104"/>
                      <a:pt x="576" y="72"/>
                      <a:pt x="624" y="48"/>
                    </a:cubicBezTo>
                    <a:cubicBezTo>
                      <a:pt x="672" y="24"/>
                      <a:pt x="720" y="12"/>
                      <a:pt x="768" y="0"/>
                    </a:cubicBezTo>
                  </a:path>
                </a:pathLst>
              </a:custGeom>
              <a:noFill/>
              <a:ln w="28575" cap="flat" cmpd="sng">
                <a:solidFill>
                  <a:schemeClr val="bg1"/>
                </a:solidFill>
                <a:prstDash val="dash"/>
                <a:round/>
                <a:headEnd/>
                <a:tailEnd/>
              </a:ln>
              <a:effectLst/>
            </p:spPr>
            <p:txBody>
              <a:bodyPr wrap="none" anchor="ctr"/>
              <a:lstStyle/>
              <a:p>
                <a:pPr fontAlgn="base">
                  <a:spcBef>
                    <a:spcPct val="0"/>
                  </a:spcBef>
                  <a:spcAft>
                    <a:spcPct val="0"/>
                  </a:spcAft>
                </a:pPr>
                <a:endParaRPr lang="en-US" smtClean="0">
                  <a:solidFill>
                    <a:srgbClr val="000000"/>
                  </a:solidFill>
                </a:endParaRPr>
              </a:p>
            </p:txBody>
          </p:sp>
        </p:grpSp>
        <p:grpSp>
          <p:nvGrpSpPr>
            <p:cNvPr id="7" name="Group 1049"/>
            <p:cNvGrpSpPr>
              <a:grpSpLocks/>
            </p:cNvGrpSpPr>
            <p:nvPr/>
          </p:nvGrpSpPr>
          <p:grpSpPr bwMode="auto">
            <a:xfrm rot="5400000">
              <a:off x="1864" y="1811"/>
              <a:ext cx="789" cy="198"/>
              <a:chOff x="336" y="3504"/>
              <a:chExt cx="1536" cy="576"/>
            </a:xfrm>
          </p:grpSpPr>
          <p:sp>
            <p:nvSpPr>
              <p:cNvPr id="140314" name="Freeform 1050"/>
              <p:cNvSpPr>
                <a:spLocks/>
              </p:cNvSpPr>
              <p:nvPr/>
            </p:nvSpPr>
            <p:spPr bwMode="auto">
              <a:xfrm>
                <a:off x="336" y="3504"/>
                <a:ext cx="768" cy="576"/>
              </a:xfrm>
              <a:custGeom>
                <a:avLst/>
                <a:gdLst/>
                <a:ahLst/>
                <a:cxnLst>
                  <a:cxn ang="0">
                    <a:pos x="0" y="576"/>
                  </a:cxn>
                  <a:cxn ang="0">
                    <a:pos x="240" y="480"/>
                  </a:cxn>
                  <a:cxn ang="0">
                    <a:pos x="384" y="288"/>
                  </a:cxn>
                  <a:cxn ang="0">
                    <a:pos x="480" y="144"/>
                  </a:cxn>
                  <a:cxn ang="0">
                    <a:pos x="624" y="48"/>
                  </a:cxn>
                  <a:cxn ang="0">
                    <a:pos x="768" y="0"/>
                  </a:cxn>
                </a:cxnLst>
                <a:rect l="0" t="0" r="r" b="b"/>
                <a:pathLst>
                  <a:path w="768" h="576">
                    <a:moveTo>
                      <a:pt x="0" y="576"/>
                    </a:moveTo>
                    <a:cubicBezTo>
                      <a:pt x="88" y="552"/>
                      <a:pt x="176" y="528"/>
                      <a:pt x="240" y="480"/>
                    </a:cubicBezTo>
                    <a:cubicBezTo>
                      <a:pt x="304" y="432"/>
                      <a:pt x="344" y="344"/>
                      <a:pt x="384" y="288"/>
                    </a:cubicBezTo>
                    <a:cubicBezTo>
                      <a:pt x="424" y="232"/>
                      <a:pt x="440" y="184"/>
                      <a:pt x="480" y="144"/>
                    </a:cubicBezTo>
                    <a:cubicBezTo>
                      <a:pt x="520" y="104"/>
                      <a:pt x="576" y="72"/>
                      <a:pt x="624" y="48"/>
                    </a:cubicBezTo>
                    <a:cubicBezTo>
                      <a:pt x="672" y="24"/>
                      <a:pt x="720" y="12"/>
                      <a:pt x="768" y="0"/>
                    </a:cubicBezTo>
                  </a:path>
                </a:pathLst>
              </a:custGeom>
              <a:noFill/>
              <a:ln w="28575" cap="flat" cmpd="sng">
                <a:solidFill>
                  <a:schemeClr val="bg1"/>
                </a:solidFill>
                <a:prstDash val="solid"/>
                <a:round/>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40315" name="Freeform 1051"/>
              <p:cNvSpPr>
                <a:spLocks/>
              </p:cNvSpPr>
              <p:nvPr/>
            </p:nvSpPr>
            <p:spPr bwMode="auto">
              <a:xfrm flipH="1">
                <a:off x="1104" y="3504"/>
                <a:ext cx="768" cy="576"/>
              </a:xfrm>
              <a:custGeom>
                <a:avLst/>
                <a:gdLst/>
                <a:ahLst/>
                <a:cxnLst>
                  <a:cxn ang="0">
                    <a:pos x="0" y="576"/>
                  </a:cxn>
                  <a:cxn ang="0">
                    <a:pos x="240" y="480"/>
                  </a:cxn>
                  <a:cxn ang="0">
                    <a:pos x="384" y="288"/>
                  </a:cxn>
                  <a:cxn ang="0">
                    <a:pos x="480" y="144"/>
                  </a:cxn>
                  <a:cxn ang="0">
                    <a:pos x="624" y="48"/>
                  </a:cxn>
                  <a:cxn ang="0">
                    <a:pos x="768" y="0"/>
                  </a:cxn>
                </a:cxnLst>
                <a:rect l="0" t="0" r="r" b="b"/>
                <a:pathLst>
                  <a:path w="768" h="576">
                    <a:moveTo>
                      <a:pt x="0" y="576"/>
                    </a:moveTo>
                    <a:cubicBezTo>
                      <a:pt x="88" y="552"/>
                      <a:pt x="176" y="528"/>
                      <a:pt x="240" y="480"/>
                    </a:cubicBezTo>
                    <a:cubicBezTo>
                      <a:pt x="304" y="432"/>
                      <a:pt x="344" y="344"/>
                      <a:pt x="384" y="288"/>
                    </a:cubicBezTo>
                    <a:cubicBezTo>
                      <a:pt x="424" y="232"/>
                      <a:pt x="440" y="184"/>
                      <a:pt x="480" y="144"/>
                    </a:cubicBezTo>
                    <a:cubicBezTo>
                      <a:pt x="520" y="104"/>
                      <a:pt x="576" y="72"/>
                      <a:pt x="624" y="48"/>
                    </a:cubicBezTo>
                    <a:cubicBezTo>
                      <a:pt x="672" y="24"/>
                      <a:pt x="720" y="12"/>
                      <a:pt x="768" y="0"/>
                    </a:cubicBezTo>
                  </a:path>
                </a:pathLst>
              </a:custGeom>
              <a:noFill/>
              <a:ln w="28575" cap="flat" cmpd="sng">
                <a:solidFill>
                  <a:schemeClr val="bg1"/>
                </a:solidFill>
                <a:prstDash val="solid"/>
                <a:round/>
                <a:headEnd/>
                <a:tailEnd/>
              </a:ln>
              <a:effectLst/>
            </p:spPr>
            <p:txBody>
              <a:bodyPr wrap="none" anchor="ctr"/>
              <a:lstStyle/>
              <a:p>
                <a:pPr fontAlgn="base">
                  <a:spcBef>
                    <a:spcPct val="0"/>
                  </a:spcBef>
                  <a:spcAft>
                    <a:spcPct val="0"/>
                  </a:spcAft>
                </a:pPr>
                <a:endParaRPr lang="en-US" smtClean="0">
                  <a:solidFill>
                    <a:srgbClr val="000000"/>
                  </a:solidFill>
                </a:endParaRPr>
              </a:p>
            </p:txBody>
          </p:sp>
        </p:grpSp>
        <p:grpSp>
          <p:nvGrpSpPr>
            <p:cNvPr id="8" name="Group 1052"/>
            <p:cNvGrpSpPr>
              <a:grpSpLocks/>
            </p:cNvGrpSpPr>
            <p:nvPr/>
          </p:nvGrpSpPr>
          <p:grpSpPr bwMode="auto">
            <a:xfrm>
              <a:off x="720" y="2544"/>
              <a:ext cx="576" cy="198"/>
              <a:chOff x="336" y="3504"/>
              <a:chExt cx="1536" cy="576"/>
            </a:xfrm>
          </p:grpSpPr>
          <p:sp>
            <p:nvSpPr>
              <p:cNvPr id="140317" name="Freeform 1053"/>
              <p:cNvSpPr>
                <a:spLocks/>
              </p:cNvSpPr>
              <p:nvPr/>
            </p:nvSpPr>
            <p:spPr bwMode="auto">
              <a:xfrm>
                <a:off x="336" y="3504"/>
                <a:ext cx="768" cy="576"/>
              </a:xfrm>
              <a:custGeom>
                <a:avLst/>
                <a:gdLst/>
                <a:ahLst/>
                <a:cxnLst>
                  <a:cxn ang="0">
                    <a:pos x="0" y="576"/>
                  </a:cxn>
                  <a:cxn ang="0">
                    <a:pos x="240" y="480"/>
                  </a:cxn>
                  <a:cxn ang="0">
                    <a:pos x="384" y="288"/>
                  </a:cxn>
                  <a:cxn ang="0">
                    <a:pos x="480" y="144"/>
                  </a:cxn>
                  <a:cxn ang="0">
                    <a:pos x="624" y="48"/>
                  </a:cxn>
                  <a:cxn ang="0">
                    <a:pos x="768" y="0"/>
                  </a:cxn>
                </a:cxnLst>
                <a:rect l="0" t="0" r="r" b="b"/>
                <a:pathLst>
                  <a:path w="768" h="576">
                    <a:moveTo>
                      <a:pt x="0" y="576"/>
                    </a:moveTo>
                    <a:cubicBezTo>
                      <a:pt x="88" y="552"/>
                      <a:pt x="176" y="528"/>
                      <a:pt x="240" y="480"/>
                    </a:cubicBezTo>
                    <a:cubicBezTo>
                      <a:pt x="304" y="432"/>
                      <a:pt x="344" y="344"/>
                      <a:pt x="384" y="288"/>
                    </a:cubicBezTo>
                    <a:cubicBezTo>
                      <a:pt x="424" y="232"/>
                      <a:pt x="440" y="184"/>
                      <a:pt x="480" y="144"/>
                    </a:cubicBezTo>
                    <a:cubicBezTo>
                      <a:pt x="520" y="104"/>
                      <a:pt x="576" y="72"/>
                      <a:pt x="624" y="48"/>
                    </a:cubicBezTo>
                    <a:cubicBezTo>
                      <a:pt x="672" y="24"/>
                      <a:pt x="720" y="12"/>
                      <a:pt x="768" y="0"/>
                    </a:cubicBezTo>
                  </a:path>
                </a:pathLst>
              </a:custGeom>
              <a:noFill/>
              <a:ln w="28575" cap="flat" cmpd="sng">
                <a:solidFill>
                  <a:schemeClr val="bg1"/>
                </a:solidFill>
                <a:prstDash val="solid"/>
                <a:round/>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40318" name="Freeform 1054"/>
              <p:cNvSpPr>
                <a:spLocks/>
              </p:cNvSpPr>
              <p:nvPr/>
            </p:nvSpPr>
            <p:spPr bwMode="auto">
              <a:xfrm flipH="1">
                <a:off x="1104" y="3504"/>
                <a:ext cx="768" cy="576"/>
              </a:xfrm>
              <a:custGeom>
                <a:avLst/>
                <a:gdLst/>
                <a:ahLst/>
                <a:cxnLst>
                  <a:cxn ang="0">
                    <a:pos x="0" y="576"/>
                  </a:cxn>
                  <a:cxn ang="0">
                    <a:pos x="240" y="480"/>
                  </a:cxn>
                  <a:cxn ang="0">
                    <a:pos x="384" y="288"/>
                  </a:cxn>
                  <a:cxn ang="0">
                    <a:pos x="480" y="144"/>
                  </a:cxn>
                  <a:cxn ang="0">
                    <a:pos x="624" y="48"/>
                  </a:cxn>
                  <a:cxn ang="0">
                    <a:pos x="768" y="0"/>
                  </a:cxn>
                </a:cxnLst>
                <a:rect l="0" t="0" r="r" b="b"/>
                <a:pathLst>
                  <a:path w="768" h="576">
                    <a:moveTo>
                      <a:pt x="0" y="576"/>
                    </a:moveTo>
                    <a:cubicBezTo>
                      <a:pt x="88" y="552"/>
                      <a:pt x="176" y="528"/>
                      <a:pt x="240" y="480"/>
                    </a:cubicBezTo>
                    <a:cubicBezTo>
                      <a:pt x="304" y="432"/>
                      <a:pt x="344" y="344"/>
                      <a:pt x="384" y="288"/>
                    </a:cubicBezTo>
                    <a:cubicBezTo>
                      <a:pt x="424" y="232"/>
                      <a:pt x="440" y="184"/>
                      <a:pt x="480" y="144"/>
                    </a:cubicBezTo>
                    <a:cubicBezTo>
                      <a:pt x="520" y="104"/>
                      <a:pt x="576" y="72"/>
                      <a:pt x="624" y="48"/>
                    </a:cubicBezTo>
                    <a:cubicBezTo>
                      <a:pt x="672" y="24"/>
                      <a:pt x="720" y="12"/>
                      <a:pt x="768" y="0"/>
                    </a:cubicBezTo>
                  </a:path>
                </a:pathLst>
              </a:custGeom>
              <a:noFill/>
              <a:ln w="28575" cap="flat" cmpd="sng">
                <a:solidFill>
                  <a:schemeClr val="bg1"/>
                </a:solidFill>
                <a:prstDash val="solid"/>
                <a:round/>
                <a:headEnd/>
                <a:tailEnd/>
              </a:ln>
              <a:effectLst/>
            </p:spPr>
            <p:txBody>
              <a:bodyPr wrap="none" anchor="ctr"/>
              <a:lstStyle/>
              <a:p>
                <a:pPr fontAlgn="base">
                  <a:spcBef>
                    <a:spcPct val="0"/>
                  </a:spcBef>
                  <a:spcAft>
                    <a:spcPct val="0"/>
                  </a:spcAft>
                </a:pPr>
                <a:endParaRPr lang="en-US" smtClean="0">
                  <a:solidFill>
                    <a:srgbClr val="000000"/>
                  </a:solidFill>
                </a:endParaRPr>
              </a:p>
            </p:txBody>
          </p:sp>
        </p:grpSp>
        <p:grpSp>
          <p:nvGrpSpPr>
            <p:cNvPr id="9" name="Group 1055"/>
            <p:cNvGrpSpPr>
              <a:grpSpLocks/>
            </p:cNvGrpSpPr>
            <p:nvPr/>
          </p:nvGrpSpPr>
          <p:grpSpPr bwMode="auto">
            <a:xfrm rot="5400000">
              <a:off x="1971" y="1821"/>
              <a:ext cx="576" cy="198"/>
              <a:chOff x="336" y="3504"/>
              <a:chExt cx="1536" cy="576"/>
            </a:xfrm>
          </p:grpSpPr>
          <p:sp>
            <p:nvSpPr>
              <p:cNvPr id="140320" name="Freeform 1056"/>
              <p:cNvSpPr>
                <a:spLocks/>
              </p:cNvSpPr>
              <p:nvPr/>
            </p:nvSpPr>
            <p:spPr bwMode="auto">
              <a:xfrm>
                <a:off x="336" y="3504"/>
                <a:ext cx="768" cy="576"/>
              </a:xfrm>
              <a:custGeom>
                <a:avLst/>
                <a:gdLst/>
                <a:ahLst/>
                <a:cxnLst>
                  <a:cxn ang="0">
                    <a:pos x="0" y="576"/>
                  </a:cxn>
                  <a:cxn ang="0">
                    <a:pos x="240" y="480"/>
                  </a:cxn>
                  <a:cxn ang="0">
                    <a:pos x="384" y="288"/>
                  </a:cxn>
                  <a:cxn ang="0">
                    <a:pos x="480" y="144"/>
                  </a:cxn>
                  <a:cxn ang="0">
                    <a:pos x="624" y="48"/>
                  </a:cxn>
                  <a:cxn ang="0">
                    <a:pos x="768" y="0"/>
                  </a:cxn>
                </a:cxnLst>
                <a:rect l="0" t="0" r="r" b="b"/>
                <a:pathLst>
                  <a:path w="768" h="576">
                    <a:moveTo>
                      <a:pt x="0" y="576"/>
                    </a:moveTo>
                    <a:cubicBezTo>
                      <a:pt x="88" y="552"/>
                      <a:pt x="176" y="528"/>
                      <a:pt x="240" y="480"/>
                    </a:cubicBezTo>
                    <a:cubicBezTo>
                      <a:pt x="304" y="432"/>
                      <a:pt x="344" y="344"/>
                      <a:pt x="384" y="288"/>
                    </a:cubicBezTo>
                    <a:cubicBezTo>
                      <a:pt x="424" y="232"/>
                      <a:pt x="440" y="184"/>
                      <a:pt x="480" y="144"/>
                    </a:cubicBezTo>
                    <a:cubicBezTo>
                      <a:pt x="520" y="104"/>
                      <a:pt x="576" y="72"/>
                      <a:pt x="624" y="48"/>
                    </a:cubicBezTo>
                    <a:cubicBezTo>
                      <a:pt x="672" y="24"/>
                      <a:pt x="720" y="12"/>
                      <a:pt x="768" y="0"/>
                    </a:cubicBezTo>
                  </a:path>
                </a:pathLst>
              </a:custGeom>
              <a:noFill/>
              <a:ln w="28575" cap="flat" cmpd="sng">
                <a:solidFill>
                  <a:schemeClr val="bg1"/>
                </a:solidFill>
                <a:prstDash val="dash"/>
                <a:round/>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40321" name="Freeform 1057"/>
              <p:cNvSpPr>
                <a:spLocks/>
              </p:cNvSpPr>
              <p:nvPr/>
            </p:nvSpPr>
            <p:spPr bwMode="auto">
              <a:xfrm flipH="1">
                <a:off x="1104" y="3504"/>
                <a:ext cx="768" cy="576"/>
              </a:xfrm>
              <a:custGeom>
                <a:avLst/>
                <a:gdLst/>
                <a:ahLst/>
                <a:cxnLst>
                  <a:cxn ang="0">
                    <a:pos x="0" y="576"/>
                  </a:cxn>
                  <a:cxn ang="0">
                    <a:pos x="240" y="480"/>
                  </a:cxn>
                  <a:cxn ang="0">
                    <a:pos x="384" y="288"/>
                  </a:cxn>
                  <a:cxn ang="0">
                    <a:pos x="480" y="144"/>
                  </a:cxn>
                  <a:cxn ang="0">
                    <a:pos x="624" y="48"/>
                  </a:cxn>
                  <a:cxn ang="0">
                    <a:pos x="768" y="0"/>
                  </a:cxn>
                </a:cxnLst>
                <a:rect l="0" t="0" r="r" b="b"/>
                <a:pathLst>
                  <a:path w="768" h="576">
                    <a:moveTo>
                      <a:pt x="0" y="576"/>
                    </a:moveTo>
                    <a:cubicBezTo>
                      <a:pt x="88" y="552"/>
                      <a:pt x="176" y="528"/>
                      <a:pt x="240" y="480"/>
                    </a:cubicBezTo>
                    <a:cubicBezTo>
                      <a:pt x="304" y="432"/>
                      <a:pt x="344" y="344"/>
                      <a:pt x="384" y="288"/>
                    </a:cubicBezTo>
                    <a:cubicBezTo>
                      <a:pt x="424" y="232"/>
                      <a:pt x="440" y="184"/>
                      <a:pt x="480" y="144"/>
                    </a:cubicBezTo>
                    <a:cubicBezTo>
                      <a:pt x="520" y="104"/>
                      <a:pt x="576" y="72"/>
                      <a:pt x="624" y="48"/>
                    </a:cubicBezTo>
                    <a:cubicBezTo>
                      <a:pt x="672" y="24"/>
                      <a:pt x="720" y="12"/>
                      <a:pt x="768" y="0"/>
                    </a:cubicBezTo>
                  </a:path>
                </a:pathLst>
              </a:custGeom>
              <a:noFill/>
              <a:ln w="28575" cap="flat" cmpd="sng">
                <a:solidFill>
                  <a:schemeClr val="bg1"/>
                </a:solidFill>
                <a:prstDash val="dash"/>
                <a:round/>
                <a:headEnd/>
                <a:tailEnd/>
              </a:ln>
              <a:effectLst/>
            </p:spPr>
            <p:txBody>
              <a:bodyPr wrap="none" anchor="ctr"/>
              <a:lstStyle/>
              <a:p>
                <a:pPr fontAlgn="base">
                  <a:spcBef>
                    <a:spcPct val="0"/>
                  </a:spcBef>
                  <a:spcAft>
                    <a:spcPct val="0"/>
                  </a:spcAft>
                </a:pPr>
                <a:endParaRPr lang="en-US" smtClean="0">
                  <a:solidFill>
                    <a:srgbClr val="000000"/>
                  </a:solidFill>
                </a:endParaRPr>
              </a:p>
            </p:txBody>
          </p:sp>
        </p:grpSp>
        <p:sp>
          <p:nvSpPr>
            <p:cNvPr id="140322" name="Line 1058"/>
            <p:cNvSpPr>
              <a:spLocks noChangeShapeType="1"/>
            </p:cNvSpPr>
            <p:nvPr/>
          </p:nvSpPr>
          <p:spPr bwMode="auto">
            <a:xfrm flipV="1">
              <a:off x="1008" y="2640"/>
              <a:ext cx="0" cy="240"/>
            </a:xfrm>
            <a:prstGeom prst="line">
              <a:avLst/>
            </a:prstGeom>
            <a:noFill/>
            <a:ln w="31750">
              <a:solidFill>
                <a:schemeClr val="bg1"/>
              </a:solidFill>
              <a:round/>
              <a:headEnd/>
              <a:tailEnd type="triangle" w="med" len="med"/>
            </a:ln>
            <a:effectLst/>
          </p:spPr>
          <p:txBody>
            <a:bodyPr wrap="none" anchor="ctr"/>
            <a:lstStyle/>
            <a:p>
              <a:pPr fontAlgn="base">
                <a:spcBef>
                  <a:spcPct val="0"/>
                </a:spcBef>
                <a:spcAft>
                  <a:spcPct val="0"/>
                </a:spcAft>
              </a:pPr>
              <a:endParaRPr lang="en-US" smtClean="0">
                <a:solidFill>
                  <a:srgbClr val="000000"/>
                </a:solidFill>
              </a:endParaRPr>
            </a:p>
          </p:txBody>
        </p:sp>
        <p:sp>
          <p:nvSpPr>
            <p:cNvPr id="140323" name="Line 1059"/>
            <p:cNvSpPr>
              <a:spLocks noChangeShapeType="1"/>
            </p:cNvSpPr>
            <p:nvPr/>
          </p:nvSpPr>
          <p:spPr bwMode="auto">
            <a:xfrm flipV="1">
              <a:off x="1776" y="1920"/>
              <a:ext cx="336" cy="0"/>
            </a:xfrm>
            <a:prstGeom prst="line">
              <a:avLst/>
            </a:prstGeom>
            <a:noFill/>
            <a:ln w="31750">
              <a:solidFill>
                <a:schemeClr val="bg1"/>
              </a:solidFill>
              <a:round/>
              <a:headEnd/>
              <a:tailEnd type="triangle" w="med" len="med"/>
            </a:ln>
            <a:effectLst/>
          </p:spPr>
          <p:txBody>
            <a:bodyPr wrap="none" anchor="ctr"/>
            <a:lstStyle/>
            <a:p>
              <a:pPr fontAlgn="base">
                <a:spcBef>
                  <a:spcPct val="0"/>
                </a:spcBef>
                <a:spcAft>
                  <a:spcPct val="0"/>
                </a:spcAft>
              </a:pPr>
              <a:endParaRPr lang="en-US" smtClean="0">
                <a:solidFill>
                  <a:srgbClr val="000000"/>
                </a:solidFill>
              </a:endParaRPr>
            </a:p>
          </p:txBody>
        </p:sp>
      </p:grpSp>
      <p:sp>
        <p:nvSpPr>
          <p:cNvPr id="140324" name="Line 1060"/>
          <p:cNvSpPr>
            <a:spLocks noChangeShapeType="1"/>
          </p:cNvSpPr>
          <p:nvPr/>
        </p:nvSpPr>
        <p:spPr bwMode="auto">
          <a:xfrm>
            <a:off x="1295400" y="3048000"/>
            <a:ext cx="685800" cy="0"/>
          </a:xfrm>
          <a:prstGeom prst="line">
            <a:avLst/>
          </a:prstGeom>
          <a:noFill/>
          <a:ln w="22225">
            <a:solidFill>
              <a:schemeClr val="bg1"/>
            </a:solidFill>
            <a:round/>
            <a:headEnd type="triangle" w="med" len="med"/>
            <a:tailEnd type="triangle" w="med" len="med"/>
          </a:ln>
          <a:effectLst/>
        </p:spPr>
        <p:txBody>
          <a:bodyPr wrap="none" anchor="ctr"/>
          <a:lstStyle/>
          <a:p>
            <a:pPr fontAlgn="base">
              <a:spcBef>
                <a:spcPct val="0"/>
              </a:spcBef>
              <a:spcAft>
                <a:spcPct val="0"/>
              </a:spcAft>
            </a:pPr>
            <a:endParaRPr lang="en-US" smtClean="0">
              <a:solidFill>
                <a:srgbClr val="000000"/>
              </a:solidFill>
            </a:endParaRPr>
          </a:p>
        </p:txBody>
      </p:sp>
      <p:sp>
        <p:nvSpPr>
          <p:cNvPr id="140325" name="Line 1061"/>
          <p:cNvSpPr>
            <a:spLocks noChangeShapeType="1"/>
          </p:cNvSpPr>
          <p:nvPr/>
        </p:nvSpPr>
        <p:spPr bwMode="auto">
          <a:xfrm flipV="1">
            <a:off x="914400" y="2362200"/>
            <a:ext cx="1447800" cy="1447800"/>
          </a:xfrm>
          <a:prstGeom prst="line">
            <a:avLst/>
          </a:prstGeom>
          <a:noFill/>
          <a:ln w="25400">
            <a:solidFill>
              <a:schemeClr val="bg1"/>
            </a:solidFill>
            <a:round/>
            <a:headEnd type="triangle" w="med" len="med"/>
            <a:tailEnd type="triangle" w="med" len="med"/>
          </a:ln>
          <a:effectLst/>
        </p:spPr>
        <p:txBody>
          <a:bodyPr wrap="none" anchor="ctr"/>
          <a:lstStyle/>
          <a:p>
            <a:pPr fontAlgn="base">
              <a:spcBef>
                <a:spcPct val="0"/>
              </a:spcBef>
              <a:spcAft>
                <a:spcPct val="0"/>
              </a:spcAft>
            </a:pPr>
            <a:endParaRPr lang="en-US" smtClean="0">
              <a:solidFill>
                <a:srgbClr val="000000"/>
              </a:solidFill>
            </a:endParaRPr>
          </a:p>
        </p:txBody>
      </p:sp>
      <p:sp>
        <p:nvSpPr>
          <p:cNvPr id="140327" name="Rectangle 1063"/>
          <p:cNvSpPr>
            <a:spLocks noChangeArrowheads="1"/>
          </p:cNvSpPr>
          <p:nvPr/>
        </p:nvSpPr>
        <p:spPr bwMode="auto">
          <a:xfrm>
            <a:off x="76200" y="0"/>
            <a:ext cx="8229600" cy="1143000"/>
          </a:xfrm>
          <a:prstGeom prst="rect">
            <a:avLst/>
          </a:prstGeom>
          <a:noFill/>
          <a:ln w="9525">
            <a:noFill/>
            <a:miter lim="800000"/>
            <a:headEnd/>
            <a:tailEnd/>
          </a:ln>
          <a:effectLst/>
        </p:spPr>
        <p:txBody>
          <a:bodyPr anchor="ctr"/>
          <a:lstStyle/>
          <a:p>
            <a:pPr fontAlgn="base">
              <a:spcBef>
                <a:spcPct val="0"/>
              </a:spcBef>
              <a:spcAft>
                <a:spcPct val="0"/>
              </a:spcAft>
            </a:pPr>
            <a:r>
              <a:rPr lang="en-US" sz="4000" smtClean="0">
                <a:solidFill>
                  <a:srgbClr val="F9C11B"/>
                </a:solidFill>
              </a:rPr>
              <a:t>Integration Technologies </a:t>
            </a:r>
            <a:br>
              <a:rPr lang="en-US" sz="4000" smtClean="0">
                <a:solidFill>
                  <a:srgbClr val="F9C11B"/>
                </a:solidFill>
              </a:rPr>
            </a:br>
            <a:r>
              <a:rPr lang="en-US" sz="4000" smtClean="0">
                <a:solidFill>
                  <a:srgbClr val="F9C11B"/>
                </a:solidFill>
              </a:rPr>
              <a:t>	</a:t>
            </a:r>
            <a:r>
              <a:rPr lang="en-US" sz="3400" smtClean="0">
                <a:solidFill>
                  <a:srgbClr val="F9C11B"/>
                </a:solidFill>
              </a:rPr>
              <a:t>TIR Mirror Simulations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029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4"/>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14030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5"/>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14030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030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03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140324"/>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140304"/>
                                        </p:tgtEl>
                                        <p:attrNameLst>
                                          <p:attrName>style.visibility</p:attrName>
                                        </p:attrNameLst>
                                      </p:cBhvr>
                                      <p:to>
                                        <p:strVal val="hidden"/>
                                      </p:to>
                                    </p:set>
                                  </p:childTnLst>
                                </p:cTn>
                              </p:par>
                              <p:par>
                                <p:cTn id="33" presetID="1" presetClass="entr" presetSubtype="0" fill="hold" grpId="0" nodeType="withEffect">
                                  <p:stCondLst>
                                    <p:cond delay="0"/>
                                  </p:stCondLst>
                                  <p:childTnLst>
                                    <p:set>
                                      <p:cBhvr>
                                        <p:cTn id="34" dur="1" fill="hold">
                                          <p:stCondLst>
                                            <p:cond delay="0"/>
                                          </p:stCondLst>
                                        </p:cTn>
                                        <p:tgtEl>
                                          <p:spTgt spid="14030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032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140325"/>
                                        </p:tgtEl>
                                        <p:attrNameLst>
                                          <p:attrName>style.visibility</p:attrName>
                                        </p:attrNameLst>
                                      </p:cBhvr>
                                      <p:to>
                                        <p:strVal val="hidden"/>
                                      </p:to>
                                    </p:set>
                                  </p:childTnLst>
                                </p:cTn>
                              </p:par>
                              <p:par>
                                <p:cTn id="41" presetID="1" presetClass="entr" presetSubtype="0" fill="hold" grpId="0" nodeType="withEffect">
                                  <p:stCondLst>
                                    <p:cond delay="0"/>
                                  </p:stCondLst>
                                  <p:childTnLst>
                                    <p:set>
                                      <p:cBhvr>
                                        <p:cTn id="42" dur="1" fill="hold">
                                          <p:stCondLst>
                                            <p:cond delay="0"/>
                                          </p:stCondLst>
                                        </p:cTn>
                                        <p:tgtEl>
                                          <p:spTgt spid="14030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299" grpId="0"/>
      <p:bldP spid="140300" grpId="0"/>
      <p:bldP spid="140301" grpId="0"/>
      <p:bldP spid="140302" grpId="0"/>
      <p:bldP spid="140303" grpId="0"/>
      <p:bldP spid="140304" grpId="0" animBg="1"/>
      <p:bldP spid="140304" grpId="1" animBg="1"/>
      <p:bldP spid="140324" grpId="0" animBg="1"/>
      <p:bldP spid="140324" grpId="1" animBg="1"/>
      <p:bldP spid="140325" grpId="0" animBg="1"/>
      <p:bldP spid="140325"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Slide Number Placeholder 5"/>
          <p:cNvSpPr>
            <a:spLocks noGrp="1"/>
          </p:cNvSpPr>
          <p:nvPr>
            <p:ph type="sldNum" sz="quarter" idx="12"/>
          </p:nvPr>
        </p:nvSpPr>
        <p:spPr/>
        <p:txBody>
          <a:bodyPr/>
          <a:lstStyle/>
          <a:p>
            <a:fld id="{2809939C-8EC0-41D9-9212-FF227A4879D6}" type="slidenum">
              <a:rPr lang="en-US">
                <a:solidFill>
                  <a:srgbClr val="000000"/>
                </a:solidFill>
              </a:rPr>
              <a:pPr/>
              <a:t>28</a:t>
            </a:fld>
            <a:endParaRPr lang="en-US">
              <a:solidFill>
                <a:srgbClr val="000000"/>
              </a:solidFill>
            </a:endParaRPr>
          </a:p>
        </p:txBody>
      </p:sp>
      <p:grpSp>
        <p:nvGrpSpPr>
          <p:cNvPr id="2" name="Group 2"/>
          <p:cNvGrpSpPr>
            <a:grpSpLocks/>
          </p:cNvGrpSpPr>
          <p:nvPr/>
        </p:nvGrpSpPr>
        <p:grpSpPr bwMode="auto">
          <a:xfrm>
            <a:off x="293688" y="1143000"/>
            <a:ext cx="8393112" cy="2362200"/>
            <a:chOff x="185" y="720"/>
            <a:chExt cx="5287" cy="1488"/>
          </a:xfrm>
        </p:grpSpPr>
        <p:graphicFrame>
          <p:nvGraphicFramePr>
            <p:cNvPr id="142339" name="Object 3"/>
            <p:cNvGraphicFramePr>
              <a:graphicFrameLocks noChangeAspect="1"/>
            </p:cNvGraphicFramePr>
            <p:nvPr/>
          </p:nvGraphicFramePr>
          <p:xfrm>
            <a:off x="3428" y="892"/>
            <a:ext cx="2044" cy="1316"/>
          </p:xfrm>
          <a:graphic>
            <a:graphicData uri="http://schemas.openxmlformats.org/presentationml/2006/ole">
              <p:oleObj spid="_x0000_s1028" name="Worksheet" r:id="rId4" imgW="5879592" imgH="3785616" progId="Excel.Sheet.8">
                <p:embed/>
              </p:oleObj>
            </a:graphicData>
          </a:graphic>
        </p:graphicFrame>
        <p:grpSp>
          <p:nvGrpSpPr>
            <p:cNvPr id="3" name="Group 4"/>
            <p:cNvGrpSpPr>
              <a:grpSpLocks/>
            </p:cNvGrpSpPr>
            <p:nvPr/>
          </p:nvGrpSpPr>
          <p:grpSpPr bwMode="auto">
            <a:xfrm>
              <a:off x="185" y="720"/>
              <a:ext cx="5143" cy="1296"/>
              <a:chOff x="185" y="720"/>
              <a:chExt cx="5143" cy="1296"/>
            </a:xfrm>
          </p:grpSpPr>
          <p:pic>
            <p:nvPicPr>
              <p:cNvPr id="142341" name="Picture 5"/>
              <p:cNvPicPr>
                <a:picLocks noChangeAspect="1" noChangeArrowheads="1"/>
              </p:cNvPicPr>
              <p:nvPr/>
            </p:nvPicPr>
            <p:blipFill>
              <a:blip r:embed="rId5" cstate="print"/>
              <a:srcRect l="29028" t="10007" r="27429" b="16609"/>
              <a:stretch>
                <a:fillRect/>
              </a:stretch>
            </p:blipFill>
            <p:spPr bwMode="auto">
              <a:xfrm>
                <a:off x="1056" y="960"/>
                <a:ext cx="1008" cy="1056"/>
              </a:xfrm>
              <a:prstGeom prst="rect">
                <a:avLst/>
              </a:prstGeom>
              <a:noFill/>
              <a:ln w="9525">
                <a:noFill/>
                <a:miter lim="800000"/>
                <a:headEnd/>
                <a:tailEnd/>
              </a:ln>
              <a:effectLst/>
            </p:spPr>
          </p:pic>
          <p:pic>
            <p:nvPicPr>
              <p:cNvPr id="142342" name="Picture 6"/>
              <p:cNvPicPr>
                <a:picLocks noChangeAspect="1" noChangeArrowheads="1"/>
              </p:cNvPicPr>
              <p:nvPr/>
            </p:nvPicPr>
            <p:blipFill>
              <a:blip r:embed="rId6" cstate="print"/>
              <a:srcRect l="29503" t="10014" r="29028" b="16551"/>
              <a:stretch>
                <a:fillRect/>
              </a:stretch>
            </p:blipFill>
            <p:spPr bwMode="auto">
              <a:xfrm>
                <a:off x="2300" y="960"/>
                <a:ext cx="960" cy="1056"/>
              </a:xfrm>
              <a:prstGeom prst="rect">
                <a:avLst/>
              </a:prstGeom>
              <a:noFill/>
              <a:ln w="9525">
                <a:noFill/>
                <a:miter lim="800000"/>
                <a:headEnd/>
                <a:tailEnd/>
              </a:ln>
              <a:effectLst/>
            </p:spPr>
          </p:pic>
          <p:sp>
            <p:nvSpPr>
              <p:cNvPr id="142343" name="Text Box 7"/>
              <p:cNvSpPr txBox="1">
                <a:spLocks noChangeArrowheads="1"/>
              </p:cNvSpPr>
              <p:nvPr/>
            </p:nvSpPr>
            <p:spPr bwMode="auto">
              <a:xfrm>
                <a:off x="780" y="720"/>
                <a:ext cx="1380" cy="250"/>
              </a:xfrm>
              <a:prstGeom prst="rect">
                <a:avLst/>
              </a:prstGeom>
              <a:noFill/>
              <a:ln w="9525">
                <a:noFill/>
                <a:miter lim="800000"/>
                <a:headEnd/>
                <a:tailEnd/>
              </a:ln>
              <a:effectLst/>
            </p:spPr>
            <p:txBody>
              <a:bodyPr>
                <a:spAutoFit/>
              </a:bodyPr>
              <a:lstStyle/>
              <a:p>
                <a:pPr algn="ctr" fontAlgn="base">
                  <a:spcBef>
                    <a:spcPct val="0"/>
                  </a:spcBef>
                  <a:spcAft>
                    <a:spcPct val="0"/>
                  </a:spcAft>
                </a:pPr>
                <a:r>
                  <a:rPr lang="en-US" sz="2000" b="1" smtClean="0">
                    <a:solidFill>
                      <a:srgbClr val="000000"/>
                    </a:solidFill>
                  </a:rPr>
                  <a:t>Concave Mirror</a:t>
                </a:r>
              </a:p>
            </p:txBody>
          </p:sp>
          <p:sp>
            <p:nvSpPr>
              <p:cNvPr id="142344" name="Text Box 8"/>
              <p:cNvSpPr txBox="1">
                <a:spLocks noChangeArrowheads="1"/>
              </p:cNvSpPr>
              <p:nvPr/>
            </p:nvSpPr>
            <p:spPr bwMode="auto">
              <a:xfrm>
                <a:off x="2161" y="720"/>
                <a:ext cx="1151" cy="250"/>
              </a:xfrm>
              <a:prstGeom prst="rect">
                <a:avLst/>
              </a:prstGeom>
              <a:noFill/>
              <a:ln w="9525">
                <a:noFill/>
                <a:miter lim="800000"/>
                <a:headEnd/>
                <a:tailEnd/>
              </a:ln>
              <a:effectLst/>
            </p:spPr>
            <p:txBody>
              <a:bodyPr>
                <a:spAutoFit/>
              </a:bodyPr>
              <a:lstStyle/>
              <a:p>
                <a:pPr algn="ctr" fontAlgn="base">
                  <a:spcBef>
                    <a:spcPct val="0"/>
                  </a:spcBef>
                  <a:spcAft>
                    <a:spcPct val="0"/>
                  </a:spcAft>
                </a:pPr>
                <a:r>
                  <a:rPr lang="en-US" sz="2000" b="1" smtClean="0">
                    <a:solidFill>
                      <a:srgbClr val="000000"/>
                    </a:solidFill>
                  </a:rPr>
                  <a:t>Planar Mirror</a:t>
                </a:r>
              </a:p>
            </p:txBody>
          </p:sp>
          <p:sp>
            <p:nvSpPr>
              <p:cNvPr id="142345" name="Text Box 9"/>
              <p:cNvSpPr txBox="1">
                <a:spLocks noChangeArrowheads="1"/>
              </p:cNvSpPr>
              <p:nvPr/>
            </p:nvSpPr>
            <p:spPr bwMode="auto">
              <a:xfrm>
                <a:off x="185" y="1170"/>
                <a:ext cx="913" cy="366"/>
              </a:xfrm>
              <a:prstGeom prst="rect">
                <a:avLst/>
              </a:prstGeom>
              <a:noFill/>
              <a:ln w="9525">
                <a:noFill/>
                <a:miter lim="800000"/>
                <a:headEnd/>
                <a:tailEnd/>
              </a:ln>
              <a:effectLst/>
            </p:spPr>
            <p:txBody>
              <a:bodyPr wrap="none">
                <a:spAutoFit/>
              </a:bodyPr>
              <a:lstStyle/>
              <a:p>
                <a:pPr algn="ctr" fontAlgn="base">
                  <a:spcBef>
                    <a:spcPct val="0"/>
                  </a:spcBef>
                  <a:spcAft>
                    <a:spcPct val="0"/>
                  </a:spcAft>
                </a:pPr>
                <a:r>
                  <a:rPr lang="en-US" sz="1600" b="1" smtClean="0">
                    <a:solidFill>
                      <a:srgbClr val="000000"/>
                    </a:solidFill>
                  </a:rPr>
                  <a:t>Fundamental</a:t>
                </a:r>
              </a:p>
              <a:p>
                <a:pPr algn="ctr" fontAlgn="base">
                  <a:spcBef>
                    <a:spcPct val="0"/>
                  </a:spcBef>
                  <a:spcAft>
                    <a:spcPct val="0"/>
                  </a:spcAft>
                </a:pPr>
                <a:r>
                  <a:rPr lang="en-US" sz="1600" b="1" smtClean="0">
                    <a:solidFill>
                      <a:srgbClr val="000000"/>
                    </a:solidFill>
                  </a:rPr>
                  <a:t>Mode</a:t>
                </a:r>
              </a:p>
            </p:txBody>
          </p:sp>
          <p:sp>
            <p:nvSpPr>
              <p:cNvPr id="142346" name="Text Box 10"/>
              <p:cNvSpPr txBox="1">
                <a:spLocks noChangeArrowheads="1"/>
              </p:cNvSpPr>
              <p:nvPr/>
            </p:nvSpPr>
            <p:spPr bwMode="auto">
              <a:xfrm>
                <a:off x="3552" y="729"/>
                <a:ext cx="1776" cy="231"/>
              </a:xfrm>
              <a:prstGeom prst="rect">
                <a:avLst/>
              </a:prstGeom>
              <a:noFill/>
              <a:ln w="9525">
                <a:noFill/>
                <a:miter lim="800000"/>
                <a:headEnd/>
                <a:tailEnd/>
              </a:ln>
              <a:effectLst/>
            </p:spPr>
            <p:txBody>
              <a:bodyPr>
                <a:spAutoFit/>
              </a:bodyPr>
              <a:lstStyle/>
              <a:p>
                <a:pPr algn="ctr" fontAlgn="base">
                  <a:spcBef>
                    <a:spcPct val="0"/>
                  </a:spcBef>
                  <a:spcAft>
                    <a:spcPct val="0"/>
                  </a:spcAft>
                </a:pPr>
                <a:r>
                  <a:rPr lang="en-US" b="1" smtClean="0">
                    <a:solidFill>
                      <a:srgbClr val="000000"/>
                    </a:solidFill>
                  </a:rPr>
                  <a:t>FD-TD Computed Loss</a:t>
                </a:r>
              </a:p>
            </p:txBody>
          </p:sp>
          <p:sp>
            <p:nvSpPr>
              <p:cNvPr id="142347" name="Text Box 11"/>
              <p:cNvSpPr txBox="1">
                <a:spLocks noChangeArrowheads="1"/>
              </p:cNvSpPr>
              <p:nvPr/>
            </p:nvSpPr>
            <p:spPr bwMode="auto">
              <a:xfrm>
                <a:off x="4076" y="1046"/>
                <a:ext cx="713" cy="173"/>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200" b="1" smtClean="0">
                    <a:solidFill>
                      <a:srgbClr val="000000"/>
                    </a:solidFill>
                  </a:rPr>
                  <a:t>Fundamental</a:t>
                </a:r>
              </a:p>
            </p:txBody>
          </p:sp>
        </p:grpSp>
      </p:grpSp>
      <p:grpSp>
        <p:nvGrpSpPr>
          <p:cNvPr id="4" name="Group 12"/>
          <p:cNvGrpSpPr>
            <a:grpSpLocks/>
          </p:cNvGrpSpPr>
          <p:nvPr/>
        </p:nvGrpSpPr>
        <p:grpSpPr bwMode="auto">
          <a:xfrm>
            <a:off x="293688" y="3198813"/>
            <a:ext cx="8164512" cy="2033587"/>
            <a:chOff x="185" y="2015"/>
            <a:chExt cx="5143" cy="1281"/>
          </a:xfrm>
        </p:grpSpPr>
        <p:graphicFrame>
          <p:nvGraphicFramePr>
            <p:cNvPr id="142349" name="Object 13"/>
            <p:cNvGraphicFramePr>
              <a:graphicFrameLocks noChangeAspect="1"/>
            </p:cNvGraphicFramePr>
            <p:nvPr/>
          </p:nvGraphicFramePr>
          <p:xfrm>
            <a:off x="3456" y="2015"/>
            <a:ext cx="1872" cy="1281"/>
          </p:xfrm>
          <a:graphic>
            <a:graphicData uri="http://schemas.openxmlformats.org/presentationml/2006/ole">
              <p:oleObj spid="_x0000_s1027" name="Worksheet" r:id="rId7" imgW="5550408" imgH="3797808" progId="Excel.Sheet.8">
                <p:embed/>
              </p:oleObj>
            </a:graphicData>
          </a:graphic>
        </p:graphicFrame>
        <p:grpSp>
          <p:nvGrpSpPr>
            <p:cNvPr id="5" name="Group 14"/>
            <p:cNvGrpSpPr>
              <a:grpSpLocks/>
            </p:cNvGrpSpPr>
            <p:nvPr/>
          </p:nvGrpSpPr>
          <p:grpSpPr bwMode="auto">
            <a:xfrm>
              <a:off x="185" y="2064"/>
              <a:ext cx="4563" cy="1056"/>
              <a:chOff x="185" y="2064"/>
              <a:chExt cx="4563" cy="1056"/>
            </a:xfrm>
          </p:grpSpPr>
          <p:pic>
            <p:nvPicPr>
              <p:cNvPr id="142351" name="Picture 15"/>
              <p:cNvPicPr>
                <a:picLocks noChangeAspect="1" noChangeArrowheads="1"/>
              </p:cNvPicPr>
              <p:nvPr/>
            </p:nvPicPr>
            <p:blipFill>
              <a:blip r:embed="rId8" cstate="print"/>
              <a:srcRect l="29028" t="10014" r="27429" b="16551"/>
              <a:stretch>
                <a:fillRect/>
              </a:stretch>
            </p:blipFill>
            <p:spPr bwMode="auto">
              <a:xfrm>
                <a:off x="1056" y="2064"/>
                <a:ext cx="1008" cy="1056"/>
              </a:xfrm>
              <a:prstGeom prst="rect">
                <a:avLst/>
              </a:prstGeom>
              <a:noFill/>
              <a:ln w="9525">
                <a:noFill/>
                <a:miter lim="800000"/>
                <a:headEnd/>
                <a:tailEnd/>
              </a:ln>
              <a:effectLst/>
            </p:spPr>
          </p:pic>
          <p:pic>
            <p:nvPicPr>
              <p:cNvPr id="142352" name="Picture 16"/>
              <p:cNvPicPr>
                <a:picLocks noChangeAspect="1" noChangeArrowheads="1"/>
              </p:cNvPicPr>
              <p:nvPr/>
            </p:nvPicPr>
            <p:blipFill>
              <a:blip r:embed="rId9" cstate="print"/>
              <a:srcRect l="29503" t="9875" r="29028" b="16690"/>
              <a:stretch>
                <a:fillRect/>
              </a:stretch>
            </p:blipFill>
            <p:spPr bwMode="auto">
              <a:xfrm>
                <a:off x="2300" y="2064"/>
                <a:ext cx="960" cy="1056"/>
              </a:xfrm>
              <a:prstGeom prst="rect">
                <a:avLst/>
              </a:prstGeom>
              <a:noFill/>
              <a:ln w="9525">
                <a:noFill/>
                <a:miter lim="800000"/>
                <a:headEnd/>
                <a:tailEnd/>
              </a:ln>
              <a:effectLst/>
            </p:spPr>
          </p:pic>
          <p:sp>
            <p:nvSpPr>
              <p:cNvPr id="142353" name="Text Box 17"/>
              <p:cNvSpPr txBox="1">
                <a:spLocks noChangeArrowheads="1"/>
              </p:cNvSpPr>
              <p:nvPr/>
            </p:nvSpPr>
            <p:spPr bwMode="auto">
              <a:xfrm>
                <a:off x="185" y="2274"/>
                <a:ext cx="692" cy="366"/>
              </a:xfrm>
              <a:prstGeom prst="rect">
                <a:avLst/>
              </a:prstGeom>
              <a:noFill/>
              <a:ln w="9525">
                <a:noFill/>
                <a:miter lim="800000"/>
                <a:headEnd/>
                <a:tailEnd/>
              </a:ln>
              <a:effectLst/>
            </p:spPr>
            <p:txBody>
              <a:bodyPr wrap="none">
                <a:spAutoFit/>
              </a:bodyPr>
              <a:lstStyle/>
              <a:p>
                <a:pPr algn="ctr" fontAlgn="base">
                  <a:spcBef>
                    <a:spcPct val="0"/>
                  </a:spcBef>
                  <a:spcAft>
                    <a:spcPct val="0"/>
                  </a:spcAft>
                </a:pPr>
                <a:r>
                  <a:rPr lang="en-US" sz="1600" b="1" smtClean="0">
                    <a:solidFill>
                      <a:srgbClr val="000000"/>
                    </a:solidFill>
                  </a:rPr>
                  <a:t>1st-Order</a:t>
                </a:r>
              </a:p>
              <a:p>
                <a:pPr algn="ctr" fontAlgn="base">
                  <a:spcBef>
                    <a:spcPct val="0"/>
                  </a:spcBef>
                  <a:spcAft>
                    <a:spcPct val="0"/>
                  </a:spcAft>
                </a:pPr>
                <a:r>
                  <a:rPr lang="en-US" sz="1600" b="1" smtClean="0">
                    <a:solidFill>
                      <a:srgbClr val="000000"/>
                    </a:solidFill>
                  </a:rPr>
                  <a:t>Mode</a:t>
                </a:r>
              </a:p>
            </p:txBody>
          </p:sp>
          <p:sp>
            <p:nvSpPr>
              <p:cNvPr id="142354" name="Text Box 18"/>
              <p:cNvSpPr txBox="1">
                <a:spLocks noChangeArrowheads="1"/>
              </p:cNvSpPr>
              <p:nvPr/>
            </p:nvSpPr>
            <p:spPr bwMode="auto">
              <a:xfrm>
                <a:off x="4200" y="2150"/>
                <a:ext cx="548" cy="173"/>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200" b="1" smtClean="0">
                    <a:solidFill>
                      <a:srgbClr val="000000"/>
                    </a:solidFill>
                  </a:rPr>
                  <a:t>1st-Order</a:t>
                </a:r>
              </a:p>
            </p:txBody>
          </p:sp>
        </p:grpSp>
      </p:grpSp>
      <p:grpSp>
        <p:nvGrpSpPr>
          <p:cNvPr id="6" name="Group 19"/>
          <p:cNvGrpSpPr>
            <a:grpSpLocks/>
          </p:cNvGrpSpPr>
          <p:nvPr/>
        </p:nvGrpSpPr>
        <p:grpSpPr bwMode="auto">
          <a:xfrm>
            <a:off x="273050" y="4927600"/>
            <a:ext cx="8185150" cy="1930400"/>
            <a:chOff x="172" y="3104"/>
            <a:chExt cx="5156" cy="1216"/>
          </a:xfrm>
        </p:grpSpPr>
        <p:pic>
          <p:nvPicPr>
            <p:cNvPr id="142356" name="Picture 20"/>
            <p:cNvPicPr>
              <a:picLocks noChangeAspect="1" noChangeArrowheads="1"/>
            </p:cNvPicPr>
            <p:nvPr/>
          </p:nvPicPr>
          <p:blipFill>
            <a:blip r:embed="rId10" cstate="print"/>
            <a:srcRect l="29028" t="10014" r="27429" b="16551"/>
            <a:stretch>
              <a:fillRect/>
            </a:stretch>
          </p:blipFill>
          <p:spPr bwMode="auto">
            <a:xfrm>
              <a:off x="1056" y="3168"/>
              <a:ext cx="1008" cy="1056"/>
            </a:xfrm>
            <a:prstGeom prst="rect">
              <a:avLst/>
            </a:prstGeom>
            <a:noFill/>
            <a:ln w="9525">
              <a:noFill/>
              <a:miter lim="800000"/>
              <a:headEnd/>
              <a:tailEnd/>
            </a:ln>
            <a:effectLst/>
          </p:spPr>
        </p:pic>
        <p:pic>
          <p:nvPicPr>
            <p:cNvPr id="142357" name="Picture 21"/>
            <p:cNvPicPr>
              <a:picLocks noChangeAspect="1" noChangeArrowheads="1"/>
            </p:cNvPicPr>
            <p:nvPr/>
          </p:nvPicPr>
          <p:blipFill>
            <a:blip r:embed="rId11" cstate="print"/>
            <a:srcRect l="29028" t="9875" r="29503" b="16690"/>
            <a:stretch>
              <a:fillRect/>
            </a:stretch>
          </p:blipFill>
          <p:spPr bwMode="auto">
            <a:xfrm>
              <a:off x="2300" y="3168"/>
              <a:ext cx="960" cy="1056"/>
            </a:xfrm>
            <a:prstGeom prst="rect">
              <a:avLst/>
            </a:prstGeom>
            <a:noFill/>
            <a:ln w="9525">
              <a:noFill/>
              <a:miter lim="800000"/>
              <a:headEnd/>
              <a:tailEnd/>
            </a:ln>
            <a:effectLst/>
          </p:spPr>
        </p:pic>
        <p:sp>
          <p:nvSpPr>
            <p:cNvPr id="142358" name="Text Box 22"/>
            <p:cNvSpPr txBox="1">
              <a:spLocks noChangeArrowheads="1"/>
            </p:cNvSpPr>
            <p:nvPr/>
          </p:nvSpPr>
          <p:spPr bwMode="auto">
            <a:xfrm>
              <a:off x="172" y="3408"/>
              <a:ext cx="735" cy="366"/>
            </a:xfrm>
            <a:prstGeom prst="rect">
              <a:avLst/>
            </a:prstGeom>
            <a:noFill/>
            <a:ln w="9525">
              <a:noFill/>
              <a:miter lim="800000"/>
              <a:headEnd/>
              <a:tailEnd/>
            </a:ln>
            <a:effectLst/>
          </p:spPr>
          <p:txBody>
            <a:bodyPr wrap="none">
              <a:spAutoFit/>
            </a:bodyPr>
            <a:lstStyle/>
            <a:p>
              <a:pPr algn="ctr" fontAlgn="base">
                <a:spcBef>
                  <a:spcPct val="0"/>
                </a:spcBef>
                <a:spcAft>
                  <a:spcPct val="0"/>
                </a:spcAft>
              </a:pPr>
              <a:r>
                <a:rPr lang="en-US" sz="1600" b="1" smtClean="0">
                  <a:solidFill>
                    <a:srgbClr val="000000"/>
                  </a:solidFill>
                </a:rPr>
                <a:t>2nd-Order</a:t>
              </a:r>
            </a:p>
            <a:p>
              <a:pPr algn="ctr" fontAlgn="base">
                <a:spcBef>
                  <a:spcPct val="0"/>
                </a:spcBef>
                <a:spcAft>
                  <a:spcPct val="0"/>
                </a:spcAft>
              </a:pPr>
              <a:r>
                <a:rPr lang="en-US" sz="1600" b="1" smtClean="0">
                  <a:solidFill>
                    <a:srgbClr val="000000"/>
                  </a:solidFill>
                </a:rPr>
                <a:t>Mode</a:t>
              </a:r>
            </a:p>
          </p:txBody>
        </p:sp>
        <p:graphicFrame>
          <p:nvGraphicFramePr>
            <p:cNvPr id="142359" name="Object 23"/>
            <p:cNvGraphicFramePr>
              <a:graphicFrameLocks noChangeAspect="1"/>
            </p:cNvGraphicFramePr>
            <p:nvPr/>
          </p:nvGraphicFramePr>
          <p:xfrm>
            <a:off x="3456" y="3104"/>
            <a:ext cx="1872" cy="1216"/>
          </p:xfrm>
          <a:graphic>
            <a:graphicData uri="http://schemas.openxmlformats.org/presentationml/2006/ole">
              <p:oleObj spid="_x0000_s1026" name="Worksheet" r:id="rId12" imgW="5294376" imgH="3441192" progId="Excel.Sheet.8">
                <p:embed/>
              </p:oleObj>
            </a:graphicData>
          </a:graphic>
        </p:graphicFrame>
        <p:sp>
          <p:nvSpPr>
            <p:cNvPr id="142360" name="Text Box 24"/>
            <p:cNvSpPr txBox="1">
              <a:spLocks noChangeArrowheads="1"/>
            </p:cNvSpPr>
            <p:nvPr/>
          </p:nvSpPr>
          <p:spPr bwMode="auto">
            <a:xfrm>
              <a:off x="4220" y="3235"/>
              <a:ext cx="580" cy="173"/>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200" b="1" smtClean="0">
                  <a:solidFill>
                    <a:srgbClr val="000000"/>
                  </a:solidFill>
                </a:rPr>
                <a:t>2nd-Order</a:t>
              </a:r>
            </a:p>
          </p:txBody>
        </p:sp>
      </p:grpSp>
      <p:sp>
        <p:nvSpPr>
          <p:cNvPr id="142361" name="Rectangle 25"/>
          <p:cNvSpPr>
            <a:spLocks noChangeArrowheads="1"/>
          </p:cNvSpPr>
          <p:nvPr/>
        </p:nvSpPr>
        <p:spPr bwMode="auto">
          <a:xfrm>
            <a:off x="1371600" y="5867400"/>
            <a:ext cx="6934200" cy="838200"/>
          </a:xfrm>
          <a:prstGeom prst="rect">
            <a:avLst/>
          </a:prstGeom>
          <a:solidFill>
            <a:schemeClr val="accent1"/>
          </a:solidFill>
          <a:ln w="28575">
            <a:solidFill>
              <a:schemeClr val="tx1"/>
            </a:solidFill>
            <a:miter lim="800000"/>
            <a:headEnd/>
            <a:tailEnd/>
          </a:ln>
          <a:effectLst/>
        </p:spPr>
        <p:txBody>
          <a:bodyPr wrap="none" anchor="ctr"/>
          <a:lstStyle/>
          <a:p>
            <a:pPr algn="ctr" fontAlgn="base">
              <a:spcBef>
                <a:spcPct val="0"/>
              </a:spcBef>
              <a:spcAft>
                <a:spcPct val="0"/>
              </a:spcAft>
            </a:pPr>
            <a:r>
              <a:rPr lang="en-US" smtClean="0">
                <a:solidFill>
                  <a:srgbClr val="000000"/>
                </a:solidFill>
              </a:rPr>
              <a:t>•Concave mirrors allow for large size without sacrificing loss</a:t>
            </a:r>
          </a:p>
          <a:p>
            <a:pPr algn="ctr" fontAlgn="base">
              <a:spcBef>
                <a:spcPct val="0"/>
              </a:spcBef>
              <a:spcAft>
                <a:spcPct val="0"/>
              </a:spcAft>
            </a:pPr>
            <a:r>
              <a:rPr lang="en-US" smtClean="0">
                <a:solidFill>
                  <a:srgbClr val="000000"/>
                </a:solidFill>
              </a:rPr>
              <a:t>•Concave effectively reflects higher order modes (good or bad?)</a:t>
            </a:r>
          </a:p>
        </p:txBody>
      </p:sp>
      <p:sp>
        <p:nvSpPr>
          <p:cNvPr id="142364" name="Rectangle 28"/>
          <p:cNvSpPr>
            <a:spLocks noChangeArrowheads="1"/>
          </p:cNvSpPr>
          <p:nvPr/>
        </p:nvSpPr>
        <p:spPr bwMode="auto">
          <a:xfrm>
            <a:off x="76200" y="0"/>
            <a:ext cx="8229600" cy="1143000"/>
          </a:xfrm>
          <a:prstGeom prst="rect">
            <a:avLst/>
          </a:prstGeom>
          <a:noFill/>
          <a:ln w="9525">
            <a:noFill/>
            <a:miter lim="800000"/>
            <a:headEnd/>
            <a:tailEnd/>
          </a:ln>
          <a:effectLst/>
        </p:spPr>
        <p:txBody>
          <a:bodyPr anchor="ctr"/>
          <a:lstStyle/>
          <a:p>
            <a:pPr fontAlgn="base">
              <a:spcBef>
                <a:spcPct val="0"/>
              </a:spcBef>
              <a:spcAft>
                <a:spcPct val="0"/>
              </a:spcAft>
            </a:pPr>
            <a:r>
              <a:rPr lang="en-US" sz="4000" smtClean="0">
                <a:solidFill>
                  <a:srgbClr val="F9C11B"/>
                </a:solidFill>
              </a:rPr>
              <a:t>Integration Technologies </a:t>
            </a:r>
            <a:br>
              <a:rPr lang="en-US" sz="4000" smtClean="0">
                <a:solidFill>
                  <a:srgbClr val="F9C11B"/>
                </a:solidFill>
              </a:rPr>
            </a:br>
            <a:r>
              <a:rPr lang="en-US" sz="4000" smtClean="0">
                <a:solidFill>
                  <a:srgbClr val="F9C11B"/>
                </a:solidFill>
              </a:rPr>
              <a:t>	</a:t>
            </a:r>
            <a:r>
              <a:rPr lang="en-US" sz="3400" smtClean="0">
                <a:solidFill>
                  <a:srgbClr val="F9C11B"/>
                </a:solidFill>
              </a:rPr>
              <a:t>TIR Mirror Simulations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23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6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Slide Number Placeholder 5"/>
          <p:cNvSpPr>
            <a:spLocks noGrp="1"/>
          </p:cNvSpPr>
          <p:nvPr>
            <p:ph type="sldNum" sz="quarter" idx="12"/>
          </p:nvPr>
        </p:nvSpPr>
        <p:spPr/>
        <p:txBody>
          <a:bodyPr/>
          <a:lstStyle/>
          <a:p>
            <a:fld id="{16583003-7B5E-430F-8490-15E6370B878B}" type="slidenum">
              <a:rPr lang="en-US">
                <a:solidFill>
                  <a:srgbClr val="000000"/>
                </a:solidFill>
              </a:rPr>
              <a:pPr/>
              <a:t>29</a:t>
            </a:fld>
            <a:endParaRPr lang="en-US">
              <a:solidFill>
                <a:srgbClr val="000000"/>
              </a:solidFill>
            </a:endParaRPr>
          </a:p>
        </p:txBody>
      </p:sp>
      <p:sp>
        <p:nvSpPr>
          <p:cNvPr id="179204" name="Rectangle 4"/>
          <p:cNvSpPr>
            <a:spLocks noChangeArrowheads="1"/>
          </p:cNvSpPr>
          <p:nvPr/>
        </p:nvSpPr>
        <p:spPr bwMode="auto">
          <a:xfrm>
            <a:off x="76200" y="0"/>
            <a:ext cx="8229600" cy="1143000"/>
          </a:xfrm>
          <a:prstGeom prst="rect">
            <a:avLst/>
          </a:prstGeom>
          <a:noFill/>
          <a:ln w="9525">
            <a:noFill/>
            <a:miter lim="800000"/>
            <a:headEnd/>
            <a:tailEnd/>
          </a:ln>
          <a:effectLst/>
        </p:spPr>
        <p:txBody>
          <a:bodyPr anchor="ctr"/>
          <a:lstStyle/>
          <a:p>
            <a:pPr fontAlgn="base">
              <a:spcBef>
                <a:spcPct val="0"/>
              </a:spcBef>
              <a:spcAft>
                <a:spcPct val="0"/>
              </a:spcAft>
            </a:pPr>
            <a:r>
              <a:rPr lang="en-US" sz="4000" dirty="0" smtClean="0">
                <a:solidFill>
                  <a:srgbClr val="F9C11B"/>
                </a:solidFill>
              </a:rPr>
              <a:t>TIR Mirror </a:t>
            </a:r>
            <a:r>
              <a:rPr lang="en-US" sz="4000" dirty="0" smtClean="0">
                <a:solidFill>
                  <a:srgbClr val="F9C11B"/>
                </a:solidFill>
              </a:rPr>
              <a:t>Loss </a:t>
            </a:r>
            <a:r>
              <a:rPr lang="en-US" sz="4000" dirty="0" err="1" smtClean="0">
                <a:solidFill>
                  <a:srgbClr val="F9C11B"/>
                </a:solidFill>
              </a:rPr>
              <a:t>vs</a:t>
            </a:r>
            <a:r>
              <a:rPr lang="en-US" sz="4000" dirty="0" smtClean="0">
                <a:solidFill>
                  <a:srgbClr val="F9C11B"/>
                </a:solidFill>
              </a:rPr>
              <a:t> Design Parameters</a:t>
            </a:r>
            <a:endParaRPr lang="en-US" sz="4000" dirty="0" smtClean="0">
              <a:solidFill>
                <a:srgbClr val="F9C11B"/>
              </a:solidFill>
            </a:endParaRPr>
          </a:p>
        </p:txBody>
      </p:sp>
      <p:pic>
        <p:nvPicPr>
          <p:cNvPr id="2050" name="Picture 2"/>
          <p:cNvPicPr>
            <a:picLocks noChangeAspect="1" noChangeArrowheads="1"/>
          </p:cNvPicPr>
          <p:nvPr/>
        </p:nvPicPr>
        <p:blipFill>
          <a:blip r:embed="rId3" cstate="print"/>
          <a:srcRect/>
          <a:stretch>
            <a:fillRect/>
          </a:stretch>
        </p:blipFill>
        <p:spPr bwMode="auto">
          <a:xfrm>
            <a:off x="762000" y="1600200"/>
            <a:ext cx="6934200" cy="45362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Relative power in/out waveguide</a:t>
            </a:r>
            <a:endParaRPr lang="en-US" dirty="0"/>
          </a:p>
        </p:txBody>
      </p:sp>
      <p:sp>
        <p:nvSpPr>
          <p:cNvPr id="3" name="Content Placeholder 2"/>
          <p:cNvSpPr>
            <a:spLocks noGrp="1"/>
          </p:cNvSpPr>
          <p:nvPr>
            <p:ph idx="1"/>
          </p:nvPr>
        </p:nvSpPr>
        <p:spPr>
          <a:xfrm>
            <a:off x="457200" y="1066800"/>
            <a:ext cx="8229600" cy="5181600"/>
          </a:xfrm>
        </p:spPr>
        <p:txBody>
          <a:bodyPr/>
          <a:lstStyle/>
          <a:p>
            <a:r>
              <a:rPr lang="en-US" dirty="0" smtClean="0"/>
              <a:t>Use normalized frequency V</a:t>
            </a:r>
          </a:p>
          <a:p>
            <a:endParaRPr lang="en-US" dirty="0" smtClean="0"/>
          </a:p>
          <a:p>
            <a:r>
              <a:rPr lang="en-US" dirty="0" smtClean="0"/>
              <a:t>Energy bounces off metal plates placed at </a:t>
            </a:r>
            <a:r>
              <a:rPr lang="en-US" dirty="0" err="1" smtClean="0"/>
              <a:t>d</a:t>
            </a:r>
            <a:r>
              <a:rPr lang="en-US" baseline="-25000" dirty="0" err="1" smtClean="0"/>
              <a:t>eff</a:t>
            </a:r>
            <a:endParaRPr lang="en-US" baseline="-25000" dirty="0" smtClean="0"/>
          </a:p>
          <a:p>
            <a:endParaRPr lang="en-US" baseline="-25000" dirty="0" smtClean="0"/>
          </a:p>
          <a:p>
            <a:endParaRPr lang="en-US" baseline="-25000" dirty="0" smtClean="0"/>
          </a:p>
          <a:p>
            <a:endParaRPr lang="en-US" baseline="-25000" dirty="0" smtClean="0"/>
          </a:p>
          <a:p>
            <a:endParaRPr lang="en-US" baseline="-25000" dirty="0" smtClean="0"/>
          </a:p>
          <a:p>
            <a:endParaRPr lang="en-US" baseline="-25000" dirty="0" smtClean="0"/>
          </a:p>
          <a:p>
            <a:r>
              <a:rPr lang="en-US" dirty="0" err="1" smtClean="0"/>
              <a:t>Goos-Hanchen</a:t>
            </a:r>
            <a:r>
              <a:rPr lang="en-US" dirty="0" smtClean="0"/>
              <a:t> shift</a:t>
            </a:r>
          </a:p>
        </p:txBody>
      </p:sp>
      <p:pic>
        <p:nvPicPr>
          <p:cNvPr id="109570" name="Picture 2"/>
          <p:cNvPicPr>
            <a:picLocks noChangeAspect="1" noChangeArrowheads="1"/>
          </p:cNvPicPr>
          <p:nvPr/>
        </p:nvPicPr>
        <p:blipFill>
          <a:blip r:embed="rId2" cstate="print"/>
          <a:srcRect/>
          <a:stretch>
            <a:fillRect/>
          </a:stretch>
        </p:blipFill>
        <p:spPr bwMode="auto">
          <a:xfrm>
            <a:off x="2819400" y="1517075"/>
            <a:ext cx="3648075" cy="838200"/>
          </a:xfrm>
          <a:prstGeom prst="rect">
            <a:avLst/>
          </a:prstGeom>
          <a:noFill/>
          <a:ln w="9525">
            <a:noFill/>
            <a:miter lim="800000"/>
            <a:headEnd/>
            <a:tailEnd/>
          </a:ln>
        </p:spPr>
      </p:pic>
      <p:pic>
        <p:nvPicPr>
          <p:cNvPr id="109571" name="Picture 3" descr="C:\Documents and Settings\mashan\My Documents\posao\Pubs\book\Main_files\CH7\figs\Figure-7-20.jpg"/>
          <p:cNvPicPr>
            <a:picLocks noChangeAspect="1" noChangeArrowheads="1"/>
          </p:cNvPicPr>
          <p:nvPr/>
        </p:nvPicPr>
        <p:blipFill>
          <a:blip r:embed="rId3" cstate="print"/>
          <a:srcRect/>
          <a:stretch>
            <a:fillRect/>
          </a:stretch>
        </p:blipFill>
        <p:spPr bwMode="auto">
          <a:xfrm>
            <a:off x="1600200" y="2895600"/>
            <a:ext cx="5774511" cy="1828800"/>
          </a:xfrm>
          <a:prstGeom prst="rect">
            <a:avLst/>
          </a:prstGeom>
          <a:noFill/>
        </p:spPr>
      </p:pic>
      <p:pic>
        <p:nvPicPr>
          <p:cNvPr id="109572" name="Picture 4"/>
          <p:cNvPicPr>
            <a:picLocks noChangeAspect="1" noChangeArrowheads="1"/>
          </p:cNvPicPr>
          <p:nvPr/>
        </p:nvPicPr>
        <p:blipFill>
          <a:blip r:embed="rId4" cstate="print"/>
          <a:srcRect/>
          <a:stretch>
            <a:fillRect/>
          </a:stretch>
        </p:blipFill>
        <p:spPr bwMode="auto">
          <a:xfrm>
            <a:off x="3048000" y="5257800"/>
            <a:ext cx="2791968" cy="914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Slide Number Placeholder 5"/>
          <p:cNvSpPr>
            <a:spLocks noGrp="1"/>
          </p:cNvSpPr>
          <p:nvPr>
            <p:ph type="sldNum" sz="quarter" idx="12"/>
          </p:nvPr>
        </p:nvSpPr>
        <p:spPr/>
        <p:txBody>
          <a:bodyPr/>
          <a:lstStyle/>
          <a:p>
            <a:fld id="{16583003-7B5E-430F-8490-15E6370B878B}" type="slidenum">
              <a:rPr lang="en-US">
                <a:solidFill>
                  <a:srgbClr val="000000"/>
                </a:solidFill>
              </a:rPr>
              <a:pPr/>
              <a:t>30</a:t>
            </a:fld>
            <a:endParaRPr lang="en-US">
              <a:solidFill>
                <a:srgbClr val="000000"/>
              </a:solidFill>
            </a:endParaRPr>
          </a:p>
        </p:txBody>
      </p:sp>
      <p:sp>
        <p:nvSpPr>
          <p:cNvPr id="179204" name="Rectangle 4"/>
          <p:cNvSpPr>
            <a:spLocks noChangeArrowheads="1"/>
          </p:cNvSpPr>
          <p:nvPr/>
        </p:nvSpPr>
        <p:spPr bwMode="auto">
          <a:xfrm>
            <a:off x="76200" y="0"/>
            <a:ext cx="8229600" cy="1143000"/>
          </a:xfrm>
          <a:prstGeom prst="rect">
            <a:avLst/>
          </a:prstGeom>
          <a:noFill/>
          <a:ln w="9525">
            <a:noFill/>
            <a:miter lim="800000"/>
            <a:headEnd/>
            <a:tailEnd/>
          </a:ln>
          <a:effectLst/>
        </p:spPr>
        <p:txBody>
          <a:bodyPr anchor="ctr"/>
          <a:lstStyle/>
          <a:p>
            <a:pPr fontAlgn="base">
              <a:spcBef>
                <a:spcPct val="0"/>
              </a:spcBef>
              <a:spcAft>
                <a:spcPct val="0"/>
              </a:spcAft>
            </a:pPr>
            <a:r>
              <a:rPr lang="en-US" sz="4000" dirty="0" err="1" smtClean="0">
                <a:solidFill>
                  <a:srgbClr val="F9C11B"/>
                </a:solidFill>
              </a:rPr>
              <a:t>Goos-Hanchen</a:t>
            </a:r>
            <a:r>
              <a:rPr lang="en-US" sz="4000" dirty="0" smtClean="0">
                <a:solidFill>
                  <a:srgbClr val="F9C11B"/>
                </a:solidFill>
              </a:rPr>
              <a:t> Impact</a:t>
            </a:r>
            <a:endParaRPr lang="en-US" sz="4000" dirty="0" smtClean="0">
              <a:solidFill>
                <a:srgbClr val="F9C11B"/>
              </a:solidFill>
            </a:endParaRPr>
          </a:p>
        </p:txBody>
      </p:sp>
      <p:pic>
        <p:nvPicPr>
          <p:cNvPr id="3074" name="Picture 2"/>
          <p:cNvPicPr>
            <a:picLocks noChangeAspect="1" noChangeArrowheads="1"/>
          </p:cNvPicPr>
          <p:nvPr/>
        </p:nvPicPr>
        <p:blipFill>
          <a:blip r:embed="rId3" cstate="print"/>
          <a:srcRect/>
          <a:stretch>
            <a:fillRect/>
          </a:stretch>
        </p:blipFill>
        <p:spPr bwMode="auto">
          <a:xfrm>
            <a:off x="152401" y="1295401"/>
            <a:ext cx="5867400" cy="2849442"/>
          </a:xfrm>
          <a:prstGeom prst="rect">
            <a:avLst/>
          </a:prstGeom>
          <a:noFill/>
          <a:ln w="9525">
            <a:noFill/>
            <a:miter lim="800000"/>
            <a:headEnd/>
            <a:tailEnd/>
          </a:ln>
        </p:spPr>
      </p:pic>
      <p:pic>
        <p:nvPicPr>
          <p:cNvPr id="3075" name="Picture 3"/>
          <p:cNvPicPr>
            <a:picLocks noChangeAspect="1" noChangeArrowheads="1"/>
          </p:cNvPicPr>
          <p:nvPr/>
        </p:nvPicPr>
        <p:blipFill>
          <a:blip r:embed="rId4" cstate="print"/>
          <a:srcRect/>
          <a:stretch>
            <a:fillRect/>
          </a:stretch>
        </p:blipFill>
        <p:spPr bwMode="auto">
          <a:xfrm>
            <a:off x="152400" y="1247265"/>
            <a:ext cx="8820150" cy="459156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Slide Number Placeholder 5"/>
          <p:cNvSpPr>
            <a:spLocks noGrp="1"/>
          </p:cNvSpPr>
          <p:nvPr>
            <p:ph type="sldNum" sz="quarter" idx="12"/>
          </p:nvPr>
        </p:nvSpPr>
        <p:spPr/>
        <p:txBody>
          <a:bodyPr/>
          <a:lstStyle/>
          <a:p>
            <a:fld id="{16583003-7B5E-430F-8490-15E6370B878B}" type="slidenum">
              <a:rPr lang="en-US">
                <a:solidFill>
                  <a:srgbClr val="000000"/>
                </a:solidFill>
              </a:rPr>
              <a:pPr/>
              <a:t>31</a:t>
            </a:fld>
            <a:endParaRPr lang="en-US">
              <a:solidFill>
                <a:srgbClr val="000000"/>
              </a:solidFill>
            </a:endParaRPr>
          </a:p>
        </p:txBody>
      </p:sp>
      <p:pic>
        <p:nvPicPr>
          <p:cNvPr id="179202" name="Picture 2" descr="Test_schematic_without_fiber"/>
          <p:cNvPicPr>
            <a:picLocks noChangeAspect="1" noChangeArrowheads="1"/>
          </p:cNvPicPr>
          <p:nvPr/>
        </p:nvPicPr>
        <p:blipFill>
          <a:blip r:embed="rId3" cstate="print"/>
          <a:srcRect/>
          <a:stretch>
            <a:fillRect/>
          </a:stretch>
        </p:blipFill>
        <p:spPr bwMode="auto">
          <a:xfrm>
            <a:off x="0" y="1447800"/>
            <a:ext cx="7313613" cy="1668463"/>
          </a:xfrm>
          <a:prstGeom prst="rect">
            <a:avLst/>
          </a:prstGeom>
          <a:noFill/>
        </p:spPr>
      </p:pic>
      <p:pic>
        <p:nvPicPr>
          <p:cNvPr id="179203" name="Picture 3" descr="experimental_microscope"/>
          <p:cNvPicPr>
            <a:picLocks noChangeAspect="1" noChangeArrowheads="1"/>
          </p:cNvPicPr>
          <p:nvPr/>
        </p:nvPicPr>
        <p:blipFill>
          <a:blip r:embed="rId4" cstate="print"/>
          <a:srcRect l="51428" t="-296" r="38435" b="-3917"/>
          <a:stretch>
            <a:fillRect/>
          </a:stretch>
        </p:blipFill>
        <p:spPr bwMode="auto">
          <a:xfrm rot="-5400000">
            <a:off x="3956050" y="1606550"/>
            <a:ext cx="1155700" cy="8915400"/>
          </a:xfrm>
          <a:prstGeom prst="rect">
            <a:avLst/>
          </a:prstGeom>
          <a:noFill/>
        </p:spPr>
      </p:pic>
      <p:sp>
        <p:nvSpPr>
          <p:cNvPr id="179204" name="Rectangle 4"/>
          <p:cNvSpPr>
            <a:spLocks noChangeArrowheads="1"/>
          </p:cNvSpPr>
          <p:nvPr/>
        </p:nvSpPr>
        <p:spPr bwMode="auto">
          <a:xfrm>
            <a:off x="76200" y="0"/>
            <a:ext cx="8229600" cy="1143000"/>
          </a:xfrm>
          <a:prstGeom prst="rect">
            <a:avLst/>
          </a:prstGeom>
          <a:noFill/>
          <a:ln w="9525">
            <a:noFill/>
            <a:miter lim="800000"/>
            <a:headEnd/>
            <a:tailEnd/>
          </a:ln>
          <a:effectLst/>
        </p:spPr>
        <p:txBody>
          <a:bodyPr anchor="ctr"/>
          <a:lstStyle/>
          <a:p>
            <a:pPr fontAlgn="base">
              <a:spcBef>
                <a:spcPct val="0"/>
              </a:spcBef>
              <a:spcAft>
                <a:spcPct val="0"/>
              </a:spcAft>
            </a:pPr>
            <a:r>
              <a:rPr lang="en-US" sz="4000" smtClean="0">
                <a:solidFill>
                  <a:srgbClr val="F9C11B"/>
                </a:solidFill>
              </a:rPr>
              <a:t>TIR Mirror Test Structures</a:t>
            </a:r>
          </a:p>
        </p:txBody>
      </p:sp>
      <p:sp>
        <p:nvSpPr>
          <p:cNvPr id="179205" name="Text Box 5"/>
          <p:cNvSpPr txBox="1">
            <a:spLocks noChangeArrowheads="1"/>
          </p:cNvSpPr>
          <p:nvPr/>
        </p:nvSpPr>
        <p:spPr bwMode="auto">
          <a:xfrm>
            <a:off x="2613025" y="3276600"/>
            <a:ext cx="4252913" cy="366713"/>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mtClean="0">
                <a:solidFill>
                  <a:srgbClr val="000000"/>
                </a:solidFill>
              </a:rPr>
              <a:t>• On-chip SG-DBR laser provides power</a:t>
            </a:r>
          </a:p>
        </p:txBody>
      </p:sp>
      <p:sp>
        <p:nvSpPr>
          <p:cNvPr id="179206" name="Text Box 6"/>
          <p:cNvSpPr txBox="1">
            <a:spLocks noChangeArrowheads="1"/>
          </p:cNvSpPr>
          <p:nvPr/>
        </p:nvSpPr>
        <p:spPr bwMode="auto">
          <a:xfrm>
            <a:off x="2628900" y="3629025"/>
            <a:ext cx="3668713" cy="366713"/>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mtClean="0">
                <a:solidFill>
                  <a:srgbClr val="000000"/>
                </a:solidFill>
              </a:rPr>
              <a:t>• Serpentine pattern of TIR mirrors</a:t>
            </a:r>
          </a:p>
        </p:txBody>
      </p:sp>
      <p:sp>
        <p:nvSpPr>
          <p:cNvPr id="179207" name="Text Box 7"/>
          <p:cNvSpPr txBox="1">
            <a:spLocks noChangeArrowheads="1"/>
          </p:cNvSpPr>
          <p:nvPr/>
        </p:nvSpPr>
        <p:spPr bwMode="auto">
          <a:xfrm>
            <a:off x="2628900" y="4010025"/>
            <a:ext cx="5067300" cy="366713"/>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mtClean="0">
                <a:solidFill>
                  <a:srgbClr val="000000"/>
                </a:solidFill>
              </a:rPr>
              <a:t>• Electrodes monitor power between mirror pairs</a:t>
            </a:r>
          </a:p>
        </p:txBody>
      </p:sp>
      <p:sp>
        <p:nvSpPr>
          <p:cNvPr id="179208" name="Text Box 8"/>
          <p:cNvSpPr txBox="1">
            <a:spLocks noChangeArrowheads="1"/>
          </p:cNvSpPr>
          <p:nvPr/>
        </p:nvSpPr>
        <p:spPr bwMode="auto">
          <a:xfrm>
            <a:off x="2628900" y="4391025"/>
            <a:ext cx="2233613" cy="366713"/>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mtClean="0">
                <a:solidFill>
                  <a:srgbClr val="000000"/>
                </a:solidFill>
              </a:rPr>
              <a:t>• SOA boosts power</a:t>
            </a:r>
          </a:p>
        </p:txBody>
      </p:sp>
      <p:pic>
        <p:nvPicPr>
          <p:cNvPr id="179209" name="Picture 9" descr="Test_schematic_with_fiber"/>
          <p:cNvPicPr>
            <a:picLocks noChangeAspect="1" noChangeArrowheads="1"/>
          </p:cNvPicPr>
          <p:nvPr/>
        </p:nvPicPr>
        <p:blipFill>
          <a:blip r:embed="rId5" cstate="print"/>
          <a:srcRect/>
          <a:stretch>
            <a:fillRect/>
          </a:stretch>
        </p:blipFill>
        <p:spPr bwMode="auto">
          <a:xfrm>
            <a:off x="0" y="1447800"/>
            <a:ext cx="7313613" cy="1668463"/>
          </a:xfrm>
          <a:prstGeom prst="rect">
            <a:avLst/>
          </a:prstGeom>
          <a:noFill/>
        </p:spPr>
      </p:pic>
      <p:sp>
        <p:nvSpPr>
          <p:cNvPr id="179210" name="Oval 10"/>
          <p:cNvSpPr>
            <a:spLocks noChangeArrowheads="1"/>
          </p:cNvSpPr>
          <p:nvPr/>
        </p:nvSpPr>
        <p:spPr bwMode="auto">
          <a:xfrm>
            <a:off x="1524000" y="1828800"/>
            <a:ext cx="1600200" cy="533400"/>
          </a:xfrm>
          <a:prstGeom prst="ellipse">
            <a:avLst/>
          </a:prstGeom>
          <a:noFill/>
          <a:ln w="38100" cap="rnd">
            <a:solidFill>
              <a:srgbClr val="0000FF"/>
            </a:solidFill>
            <a:prstDash val="sysDot"/>
            <a:round/>
            <a:headEnd/>
            <a:tailEnd/>
          </a:ln>
          <a:effectLst/>
        </p:spPr>
        <p:txBody>
          <a:bodyPr wrap="none" anchor="ctr"/>
          <a:lstStyle/>
          <a:p>
            <a:pPr fontAlgn="base">
              <a:spcBef>
                <a:spcPct val="0"/>
              </a:spcBef>
              <a:spcAft>
                <a:spcPct val="0"/>
              </a:spcAft>
            </a:pPr>
            <a:endParaRPr lang="en-US" smtClean="0">
              <a:solidFill>
                <a:srgbClr val="000000"/>
              </a:solidFill>
            </a:endParaRPr>
          </a:p>
        </p:txBody>
      </p:sp>
      <p:grpSp>
        <p:nvGrpSpPr>
          <p:cNvPr id="2" name="Group 11"/>
          <p:cNvGrpSpPr>
            <a:grpSpLocks/>
          </p:cNvGrpSpPr>
          <p:nvPr/>
        </p:nvGrpSpPr>
        <p:grpSpPr bwMode="auto">
          <a:xfrm>
            <a:off x="3276600" y="1943100"/>
            <a:ext cx="3505200" cy="685800"/>
            <a:chOff x="2064" y="1224"/>
            <a:chExt cx="2208" cy="432"/>
          </a:xfrm>
        </p:grpSpPr>
        <p:grpSp>
          <p:nvGrpSpPr>
            <p:cNvPr id="3" name="Group 12"/>
            <p:cNvGrpSpPr>
              <a:grpSpLocks/>
            </p:cNvGrpSpPr>
            <p:nvPr/>
          </p:nvGrpSpPr>
          <p:grpSpPr bwMode="auto">
            <a:xfrm>
              <a:off x="2064" y="1224"/>
              <a:ext cx="192" cy="432"/>
              <a:chOff x="2064" y="1224"/>
              <a:chExt cx="192" cy="432"/>
            </a:xfrm>
          </p:grpSpPr>
          <p:sp>
            <p:nvSpPr>
              <p:cNvPr id="179213" name="Oval 13"/>
              <p:cNvSpPr>
                <a:spLocks noChangeArrowheads="1"/>
              </p:cNvSpPr>
              <p:nvPr/>
            </p:nvSpPr>
            <p:spPr bwMode="auto">
              <a:xfrm>
                <a:off x="2064" y="1224"/>
                <a:ext cx="192" cy="168"/>
              </a:xfrm>
              <a:prstGeom prst="ellipse">
                <a:avLst/>
              </a:prstGeom>
              <a:noFill/>
              <a:ln w="38100" cap="rnd">
                <a:solidFill>
                  <a:srgbClr val="0000FF"/>
                </a:solidFill>
                <a:prstDash val="sysDot"/>
                <a:round/>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79214" name="Oval 14"/>
              <p:cNvSpPr>
                <a:spLocks noChangeArrowheads="1"/>
              </p:cNvSpPr>
              <p:nvPr/>
            </p:nvSpPr>
            <p:spPr bwMode="auto">
              <a:xfrm>
                <a:off x="2064" y="1488"/>
                <a:ext cx="192" cy="168"/>
              </a:xfrm>
              <a:prstGeom prst="ellipse">
                <a:avLst/>
              </a:prstGeom>
              <a:noFill/>
              <a:ln w="38100" cap="rnd">
                <a:solidFill>
                  <a:srgbClr val="0000FF"/>
                </a:solidFill>
                <a:prstDash val="sysDot"/>
                <a:round/>
                <a:headEnd/>
                <a:tailEnd/>
              </a:ln>
              <a:effectLst/>
            </p:spPr>
            <p:txBody>
              <a:bodyPr wrap="none" anchor="ctr"/>
              <a:lstStyle/>
              <a:p>
                <a:pPr fontAlgn="base">
                  <a:spcBef>
                    <a:spcPct val="0"/>
                  </a:spcBef>
                  <a:spcAft>
                    <a:spcPct val="0"/>
                  </a:spcAft>
                </a:pPr>
                <a:endParaRPr lang="en-US" smtClean="0">
                  <a:solidFill>
                    <a:srgbClr val="000000"/>
                  </a:solidFill>
                </a:endParaRPr>
              </a:p>
            </p:txBody>
          </p:sp>
        </p:grpSp>
        <p:grpSp>
          <p:nvGrpSpPr>
            <p:cNvPr id="4" name="Group 15"/>
            <p:cNvGrpSpPr>
              <a:grpSpLocks/>
            </p:cNvGrpSpPr>
            <p:nvPr/>
          </p:nvGrpSpPr>
          <p:grpSpPr bwMode="auto">
            <a:xfrm>
              <a:off x="2352" y="1224"/>
              <a:ext cx="192" cy="432"/>
              <a:chOff x="2064" y="1224"/>
              <a:chExt cx="192" cy="432"/>
            </a:xfrm>
          </p:grpSpPr>
          <p:sp>
            <p:nvSpPr>
              <p:cNvPr id="179216" name="Oval 16"/>
              <p:cNvSpPr>
                <a:spLocks noChangeArrowheads="1"/>
              </p:cNvSpPr>
              <p:nvPr/>
            </p:nvSpPr>
            <p:spPr bwMode="auto">
              <a:xfrm>
                <a:off x="2064" y="1224"/>
                <a:ext cx="192" cy="168"/>
              </a:xfrm>
              <a:prstGeom prst="ellipse">
                <a:avLst/>
              </a:prstGeom>
              <a:noFill/>
              <a:ln w="38100" cap="rnd">
                <a:solidFill>
                  <a:srgbClr val="0000FF"/>
                </a:solidFill>
                <a:prstDash val="sysDot"/>
                <a:round/>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79217" name="Oval 17"/>
              <p:cNvSpPr>
                <a:spLocks noChangeArrowheads="1"/>
              </p:cNvSpPr>
              <p:nvPr/>
            </p:nvSpPr>
            <p:spPr bwMode="auto">
              <a:xfrm>
                <a:off x="2064" y="1488"/>
                <a:ext cx="192" cy="168"/>
              </a:xfrm>
              <a:prstGeom prst="ellipse">
                <a:avLst/>
              </a:prstGeom>
              <a:noFill/>
              <a:ln w="38100" cap="rnd">
                <a:solidFill>
                  <a:srgbClr val="0000FF"/>
                </a:solidFill>
                <a:prstDash val="sysDot"/>
                <a:round/>
                <a:headEnd/>
                <a:tailEnd/>
              </a:ln>
              <a:effectLst/>
            </p:spPr>
            <p:txBody>
              <a:bodyPr wrap="none" anchor="ctr"/>
              <a:lstStyle/>
              <a:p>
                <a:pPr fontAlgn="base">
                  <a:spcBef>
                    <a:spcPct val="0"/>
                  </a:spcBef>
                  <a:spcAft>
                    <a:spcPct val="0"/>
                  </a:spcAft>
                </a:pPr>
                <a:endParaRPr lang="en-US" smtClean="0">
                  <a:solidFill>
                    <a:srgbClr val="000000"/>
                  </a:solidFill>
                </a:endParaRPr>
              </a:p>
            </p:txBody>
          </p:sp>
        </p:grpSp>
        <p:grpSp>
          <p:nvGrpSpPr>
            <p:cNvPr id="5" name="Group 18"/>
            <p:cNvGrpSpPr>
              <a:grpSpLocks/>
            </p:cNvGrpSpPr>
            <p:nvPr/>
          </p:nvGrpSpPr>
          <p:grpSpPr bwMode="auto">
            <a:xfrm>
              <a:off x="2640" y="1224"/>
              <a:ext cx="192" cy="432"/>
              <a:chOff x="2064" y="1224"/>
              <a:chExt cx="192" cy="432"/>
            </a:xfrm>
          </p:grpSpPr>
          <p:sp>
            <p:nvSpPr>
              <p:cNvPr id="179219" name="Oval 19"/>
              <p:cNvSpPr>
                <a:spLocks noChangeArrowheads="1"/>
              </p:cNvSpPr>
              <p:nvPr/>
            </p:nvSpPr>
            <p:spPr bwMode="auto">
              <a:xfrm>
                <a:off x="2064" y="1224"/>
                <a:ext cx="192" cy="168"/>
              </a:xfrm>
              <a:prstGeom prst="ellipse">
                <a:avLst/>
              </a:prstGeom>
              <a:noFill/>
              <a:ln w="38100" cap="rnd">
                <a:solidFill>
                  <a:srgbClr val="0000FF"/>
                </a:solidFill>
                <a:prstDash val="sysDot"/>
                <a:round/>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79220" name="Oval 20"/>
              <p:cNvSpPr>
                <a:spLocks noChangeArrowheads="1"/>
              </p:cNvSpPr>
              <p:nvPr/>
            </p:nvSpPr>
            <p:spPr bwMode="auto">
              <a:xfrm>
                <a:off x="2064" y="1488"/>
                <a:ext cx="192" cy="168"/>
              </a:xfrm>
              <a:prstGeom prst="ellipse">
                <a:avLst/>
              </a:prstGeom>
              <a:noFill/>
              <a:ln w="38100" cap="rnd">
                <a:solidFill>
                  <a:srgbClr val="0000FF"/>
                </a:solidFill>
                <a:prstDash val="sysDot"/>
                <a:round/>
                <a:headEnd/>
                <a:tailEnd/>
              </a:ln>
              <a:effectLst/>
            </p:spPr>
            <p:txBody>
              <a:bodyPr wrap="none" anchor="ctr"/>
              <a:lstStyle/>
              <a:p>
                <a:pPr fontAlgn="base">
                  <a:spcBef>
                    <a:spcPct val="0"/>
                  </a:spcBef>
                  <a:spcAft>
                    <a:spcPct val="0"/>
                  </a:spcAft>
                </a:pPr>
                <a:endParaRPr lang="en-US" smtClean="0">
                  <a:solidFill>
                    <a:srgbClr val="000000"/>
                  </a:solidFill>
                </a:endParaRPr>
              </a:p>
            </p:txBody>
          </p:sp>
        </p:grpSp>
        <p:grpSp>
          <p:nvGrpSpPr>
            <p:cNvPr id="6" name="Group 21"/>
            <p:cNvGrpSpPr>
              <a:grpSpLocks/>
            </p:cNvGrpSpPr>
            <p:nvPr/>
          </p:nvGrpSpPr>
          <p:grpSpPr bwMode="auto">
            <a:xfrm>
              <a:off x="3504" y="1224"/>
              <a:ext cx="192" cy="432"/>
              <a:chOff x="2064" y="1224"/>
              <a:chExt cx="192" cy="432"/>
            </a:xfrm>
          </p:grpSpPr>
          <p:sp>
            <p:nvSpPr>
              <p:cNvPr id="179222" name="Oval 22"/>
              <p:cNvSpPr>
                <a:spLocks noChangeArrowheads="1"/>
              </p:cNvSpPr>
              <p:nvPr/>
            </p:nvSpPr>
            <p:spPr bwMode="auto">
              <a:xfrm>
                <a:off x="2064" y="1224"/>
                <a:ext cx="192" cy="168"/>
              </a:xfrm>
              <a:prstGeom prst="ellipse">
                <a:avLst/>
              </a:prstGeom>
              <a:noFill/>
              <a:ln w="38100" cap="rnd">
                <a:solidFill>
                  <a:srgbClr val="0000FF"/>
                </a:solidFill>
                <a:prstDash val="sysDot"/>
                <a:round/>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79223" name="Oval 23"/>
              <p:cNvSpPr>
                <a:spLocks noChangeArrowheads="1"/>
              </p:cNvSpPr>
              <p:nvPr/>
            </p:nvSpPr>
            <p:spPr bwMode="auto">
              <a:xfrm>
                <a:off x="2064" y="1488"/>
                <a:ext cx="192" cy="168"/>
              </a:xfrm>
              <a:prstGeom prst="ellipse">
                <a:avLst/>
              </a:prstGeom>
              <a:noFill/>
              <a:ln w="38100" cap="rnd">
                <a:solidFill>
                  <a:srgbClr val="0000FF"/>
                </a:solidFill>
                <a:prstDash val="sysDot"/>
                <a:round/>
                <a:headEnd/>
                <a:tailEnd/>
              </a:ln>
              <a:effectLst/>
            </p:spPr>
            <p:txBody>
              <a:bodyPr wrap="none" anchor="ctr"/>
              <a:lstStyle/>
              <a:p>
                <a:pPr fontAlgn="base">
                  <a:spcBef>
                    <a:spcPct val="0"/>
                  </a:spcBef>
                  <a:spcAft>
                    <a:spcPct val="0"/>
                  </a:spcAft>
                </a:pPr>
                <a:endParaRPr lang="en-US" smtClean="0">
                  <a:solidFill>
                    <a:srgbClr val="000000"/>
                  </a:solidFill>
                </a:endParaRPr>
              </a:p>
            </p:txBody>
          </p:sp>
        </p:grpSp>
        <p:grpSp>
          <p:nvGrpSpPr>
            <p:cNvPr id="7" name="Group 24"/>
            <p:cNvGrpSpPr>
              <a:grpSpLocks/>
            </p:cNvGrpSpPr>
            <p:nvPr/>
          </p:nvGrpSpPr>
          <p:grpSpPr bwMode="auto">
            <a:xfrm>
              <a:off x="3792" y="1224"/>
              <a:ext cx="192" cy="432"/>
              <a:chOff x="2064" y="1224"/>
              <a:chExt cx="192" cy="432"/>
            </a:xfrm>
          </p:grpSpPr>
          <p:sp>
            <p:nvSpPr>
              <p:cNvPr id="179225" name="Oval 25"/>
              <p:cNvSpPr>
                <a:spLocks noChangeArrowheads="1"/>
              </p:cNvSpPr>
              <p:nvPr/>
            </p:nvSpPr>
            <p:spPr bwMode="auto">
              <a:xfrm>
                <a:off x="2064" y="1224"/>
                <a:ext cx="192" cy="168"/>
              </a:xfrm>
              <a:prstGeom prst="ellipse">
                <a:avLst/>
              </a:prstGeom>
              <a:noFill/>
              <a:ln w="38100" cap="rnd">
                <a:solidFill>
                  <a:srgbClr val="0000FF"/>
                </a:solidFill>
                <a:prstDash val="sysDot"/>
                <a:round/>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79226" name="Oval 26"/>
              <p:cNvSpPr>
                <a:spLocks noChangeArrowheads="1"/>
              </p:cNvSpPr>
              <p:nvPr/>
            </p:nvSpPr>
            <p:spPr bwMode="auto">
              <a:xfrm>
                <a:off x="2064" y="1488"/>
                <a:ext cx="192" cy="168"/>
              </a:xfrm>
              <a:prstGeom prst="ellipse">
                <a:avLst/>
              </a:prstGeom>
              <a:noFill/>
              <a:ln w="38100" cap="rnd">
                <a:solidFill>
                  <a:srgbClr val="0000FF"/>
                </a:solidFill>
                <a:prstDash val="sysDot"/>
                <a:round/>
                <a:headEnd/>
                <a:tailEnd/>
              </a:ln>
              <a:effectLst/>
            </p:spPr>
            <p:txBody>
              <a:bodyPr wrap="none" anchor="ctr"/>
              <a:lstStyle/>
              <a:p>
                <a:pPr fontAlgn="base">
                  <a:spcBef>
                    <a:spcPct val="0"/>
                  </a:spcBef>
                  <a:spcAft>
                    <a:spcPct val="0"/>
                  </a:spcAft>
                </a:pPr>
                <a:endParaRPr lang="en-US" smtClean="0">
                  <a:solidFill>
                    <a:srgbClr val="000000"/>
                  </a:solidFill>
                </a:endParaRPr>
              </a:p>
            </p:txBody>
          </p:sp>
        </p:grpSp>
        <p:grpSp>
          <p:nvGrpSpPr>
            <p:cNvPr id="8" name="Group 27"/>
            <p:cNvGrpSpPr>
              <a:grpSpLocks/>
            </p:cNvGrpSpPr>
            <p:nvPr/>
          </p:nvGrpSpPr>
          <p:grpSpPr bwMode="auto">
            <a:xfrm>
              <a:off x="4080" y="1224"/>
              <a:ext cx="192" cy="432"/>
              <a:chOff x="2064" y="1224"/>
              <a:chExt cx="192" cy="432"/>
            </a:xfrm>
          </p:grpSpPr>
          <p:sp>
            <p:nvSpPr>
              <p:cNvPr id="179228" name="Oval 28"/>
              <p:cNvSpPr>
                <a:spLocks noChangeArrowheads="1"/>
              </p:cNvSpPr>
              <p:nvPr/>
            </p:nvSpPr>
            <p:spPr bwMode="auto">
              <a:xfrm>
                <a:off x="2064" y="1224"/>
                <a:ext cx="192" cy="168"/>
              </a:xfrm>
              <a:prstGeom prst="ellipse">
                <a:avLst/>
              </a:prstGeom>
              <a:noFill/>
              <a:ln w="38100" cap="rnd">
                <a:solidFill>
                  <a:srgbClr val="0000FF"/>
                </a:solidFill>
                <a:prstDash val="sysDot"/>
                <a:round/>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79229" name="Oval 29"/>
              <p:cNvSpPr>
                <a:spLocks noChangeArrowheads="1"/>
              </p:cNvSpPr>
              <p:nvPr/>
            </p:nvSpPr>
            <p:spPr bwMode="auto">
              <a:xfrm>
                <a:off x="2064" y="1488"/>
                <a:ext cx="192" cy="168"/>
              </a:xfrm>
              <a:prstGeom prst="ellipse">
                <a:avLst/>
              </a:prstGeom>
              <a:noFill/>
              <a:ln w="38100" cap="rnd">
                <a:solidFill>
                  <a:srgbClr val="0000FF"/>
                </a:solidFill>
                <a:prstDash val="sysDot"/>
                <a:round/>
                <a:headEnd/>
                <a:tailEnd/>
              </a:ln>
              <a:effectLst/>
            </p:spPr>
            <p:txBody>
              <a:bodyPr wrap="none" anchor="ctr"/>
              <a:lstStyle/>
              <a:p>
                <a:pPr fontAlgn="base">
                  <a:spcBef>
                    <a:spcPct val="0"/>
                  </a:spcBef>
                  <a:spcAft>
                    <a:spcPct val="0"/>
                  </a:spcAft>
                </a:pPr>
                <a:endParaRPr lang="en-US" smtClean="0">
                  <a:solidFill>
                    <a:srgbClr val="000000"/>
                  </a:solidFill>
                </a:endParaRPr>
              </a:p>
            </p:txBody>
          </p:sp>
        </p:grpSp>
      </p:grpSp>
      <p:grpSp>
        <p:nvGrpSpPr>
          <p:cNvPr id="9" name="Group 30"/>
          <p:cNvGrpSpPr>
            <a:grpSpLocks/>
          </p:cNvGrpSpPr>
          <p:nvPr/>
        </p:nvGrpSpPr>
        <p:grpSpPr bwMode="auto">
          <a:xfrm>
            <a:off x="3200400" y="1447800"/>
            <a:ext cx="3657600" cy="1600200"/>
            <a:chOff x="2016" y="912"/>
            <a:chExt cx="2304" cy="1008"/>
          </a:xfrm>
        </p:grpSpPr>
        <p:sp>
          <p:nvSpPr>
            <p:cNvPr id="179231" name="Line 31"/>
            <p:cNvSpPr>
              <a:spLocks noChangeShapeType="1"/>
            </p:cNvSpPr>
            <p:nvPr/>
          </p:nvSpPr>
          <p:spPr bwMode="auto">
            <a:xfrm flipV="1">
              <a:off x="2304" y="1728"/>
              <a:ext cx="0" cy="192"/>
            </a:xfrm>
            <a:prstGeom prst="line">
              <a:avLst/>
            </a:prstGeom>
            <a:noFill/>
            <a:ln w="38100">
              <a:solidFill>
                <a:srgbClr val="0000FF"/>
              </a:solidFill>
              <a:round/>
              <a:headEnd/>
              <a:tailEnd type="triangle" w="med" len="med"/>
            </a:ln>
            <a:effectLst/>
          </p:spPr>
          <p:txBody>
            <a:bodyPr wrap="none" anchor="ctr"/>
            <a:lstStyle/>
            <a:p>
              <a:pPr fontAlgn="base">
                <a:spcBef>
                  <a:spcPct val="0"/>
                </a:spcBef>
                <a:spcAft>
                  <a:spcPct val="0"/>
                </a:spcAft>
              </a:pPr>
              <a:endParaRPr lang="en-US" smtClean="0">
                <a:solidFill>
                  <a:srgbClr val="000000"/>
                </a:solidFill>
              </a:endParaRPr>
            </a:p>
          </p:txBody>
        </p:sp>
        <p:sp>
          <p:nvSpPr>
            <p:cNvPr id="179232" name="Line 32"/>
            <p:cNvSpPr>
              <a:spLocks noChangeShapeType="1"/>
            </p:cNvSpPr>
            <p:nvPr/>
          </p:nvSpPr>
          <p:spPr bwMode="auto">
            <a:xfrm flipV="1">
              <a:off x="2880" y="1728"/>
              <a:ext cx="0" cy="192"/>
            </a:xfrm>
            <a:prstGeom prst="line">
              <a:avLst/>
            </a:prstGeom>
            <a:noFill/>
            <a:ln w="38100">
              <a:solidFill>
                <a:srgbClr val="0000FF"/>
              </a:solidFill>
              <a:round/>
              <a:headEnd/>
              <a:tailEnd type="triangle" w="med" len="med"/>
            </a:ln>
            <a:effectLst/>
          </p:spPr>
          <p:txBody>
            <a:bodyPr wrap="none" anchor="ctr"/>
            <a:lstStyle/>
            <a:p>
              <a:pPr fontAlgn="base">
                <a:spcBef>
                  <a:spcPct val="0"/>
                </a:spcBef>
                <a:spcAft>
                  <a:spcPct val="0"/>
                </a:spcAft>
              </a:pPr>
              <a:endParaRPr lang="en-US" smtClean="0">
                <a:solidFill>
                  <a:srgbClr val="000000"/>
                </a:solidFill>
              </a:endParaRPr>
            </a:p>
          </p:txBody>
        </p:sp>
        <p:sp>
          <p:nvSpPr>
            <p:cNvPr id="179233" name="Line 33"/>
            <p:cNvSpPr>
              <a:spLocks noChangeShapeType="1"/>
            </p:cNvSpPr>
            <p:nvPr/>
          </p:nvSpPr>
          <p:spPr bwMode="auto">
            <a:xfrm flipV="1">
              <a:off x="3456" y="1728"/>
              <a:ext cx="0" cy="192"/>
            </a:xfrm>
            <a:prstGeom prst="line">
              <a:avLst/>
            </a:prstGeom>
            <a:noFill/>
            <a:ln w="38100">
              <a:solidFill>
                <a:srgbClr val="0000FF"/>
              </a:solidFill>
              <a:round/>
              <a:headEnd/>
              <a:tailEnd type="triangle" w="med" len="med"/>
            </a:ln>
            <a:effectLst/>
          </p:spPr>
          <p:txBody>
            <a:bodyPr wrap="none" anchor="ctr"/>
            <a:lstStyle/>
            <a:p>
              <a:pPr fontAlgn="base">
                <a:spcBef>
                  <a:spcPct val="0"/>
                </a:spcBef>
                <a:spcAft>
                  <a:spcPct val="0"/>
                </a:spcAft>
              </a:pPr>
              <a:endParaRPr lang="en-US" smtClean="0">
                <a:solidFill>
                  <a:srgbClr val="000000"/>
                </a:solidFill>
              </a:endParaRPr>
            </a:p>
          </p:txBody>
        </p:sp>
        <p:sp>
          <p:nvSpPr>
            <p:cNvPr id="179234" name="Line 34"/>
            <p:cNvSpPr>
              <a:spLocks noChangeShapeType="1"/>
            </p:cNvSpPr>
            <p:nvPr/>
          </p:nvSpPr>
          <p:spPr bwMode="auto">
            <a:xfrm flipV="1">
              <a:off x="4032" y="1728"/>
              <a:ext cx="0" cy="192"/>
            </a:xfrm>
            <a:prstGeom prst="line">
              <a:avLst/>
            </a:prstGeom>
            <a:noFill/>
            <a:ln w="38100">
              <a:solidFill>
                <a:srgbClr val="0000FF"/>
              </a:solidFill>
              <a:round/>
              <a:headEnd/>
              <a:tailEnd type="triangle" w="med" len="med"/>
            </a:ln>
            <a:effectLst/>
          </p:spPr>
          <p:txBody>
            <a:bodyPr wrap="none" anchor="ctr"/>
            <a:lstStyle/>
            <a:p>
              <a:pPr fontAlgn="base">
                <a:spcBef>
                  <a:spcPct val="0"/>
                </a:spcBef>
                <a:spcAft>
                  <a:spcPct val="0"/>
                </a:spcAft>
              </a:pPr>
              <a:endParaRPr lang="en-US" smtClean="0">
                <a:solidFill>
                  <a:srgbClr val="000000"/>
                </a:solidFill>
              </a:endParaRPr>
            </a:p>
          </p:txBody>
        </p:sp>
        <p:sp>
          <p:nvSpPr>
            <p:cNvPr id="179235" name="Line 35"/>
            <p:cNvSpPr>
              <a:spLocks noChangeShapeType="1"/>
            </p:cNvSpPr>
            <p:nvPr/>
          </p:nvSpPr>
          <p:spPr bwMode="auto">
            <a:xfrm>
              <a:off x="2016" y="912"/>
              <a:ext cx="0" cy="192"/>
            </a:xfrm>
            <a:prstGeom prst="line">
              <a:avLst/>
            </a:prstGeom>
            <a:noFill/>
            <a:ln w="38100">
              <a:solidFill>
                <a:srgbClr val="0000FF"/>
              </a:solidFill>
              <a:round/>
              <a:headEnd/>
              <a:tailEnd type="triangle" w="med" len="med"/>
            </a:ln>
            <a:effectLst/>
          </p:spPr>
          <p:txBody>
            <a:bodyPr wrap="none" anchor="ctr"/>
            <a:lstStyle/>
            <a:p>
              <a:pPr fontAlgn="base">
                <a:spcBef>
                  <a:spcPct val="0"/>
                </a:spcBef>
                <a:spcAft>
                  <a:spcPct val="0"/>
                </a:spcAft>
              </a:pPr>
              <a:endParaRPr lang="en-US" smtClean="0">
                <a:solidFill>
                  <a:srgbClr val="000000"/>
                </a:solidFill>
              </a:endParaRPr>
            </a:p>
          </p:txBody>
        </p:sp>
        <p:sp>
          <p:nvSpPr>
            <p:cNvPr id="179236" name="Line 36"/>
            <p:cNvSpPr>
              <a:spLocks noChangeShapeType="1"/>
            </p:cNvSpPr>
            <p:nvPr/>
          </p:nvSpPr>
          <p:spPr bwMode="auto">
            <a:xfrm>
              <a:off x="2592" y="912"/>
              <a:ext cx="0" cy="192"/>
            </a:xfrm>
            <a:prstGeom prst="line">
              <a:avLst/>
            </a:prstGeom>
            <a:noFill/>
            <a:ln w="38100">
              <a:solidFill>
                <a:srgbClr val="0000FF"/>
              </a:solidFill>
              <a:round/>
              <a:headEnd/>
              <a:tailEnd type="triangle" w="med" len="med"/>
            </a:ln>
            <a:effectLst/>
          </p:spPr>
          <p:txBody>
            <a:bodyPr wrap="none" anchor="ctr"/>
            <a:lstStyle/>
            <a:p>
              <a:pPr fontAlgn="base">
                <a:spcBef>
                  <a:spcPct val="0"/>
                </a:spcBef>
                <a:spcAft>
                  <a:spcPct val="0"/>
                </a:spcAft>
              </a:pPr>
              <a:endParaRPr lang="en-US" smtClean="0">
                <a:solidFill>
                  <a:srgbClr val="000000"/>
                </a:solidFill>
              </a:endParaRPr>
            </a:p>
          </p:txBody>
        </p:sp>
        <p:sp>
          <p:nvSpPr>
            <p:cNvPr id="179237" name="Line 37"/>
            <p:cNvSpPr>
              <a:spLocks noChangeShapeType="1"/>
            </p:cNvSpPr>
            <p:nvPr/>
          </p:nvSpPr>
          <p:spPr bwMode="auto">
            <a:xfrm>
              <a:off x="3744" y="912"/>
              <a:ext cx="0" cy="192"/>
            </a:xfrm>
            <a:prstGeom prst="line">
              <a:avLst/>
            </a:prstGeom>
            <a:noFill/>
            <a:ln w="38100">
              <a:solidFill>
                <a:srgbClr val="0000FF"/>
              </a:solidFill>
              <a:round/>
              <a:headEnd/>
              <a:tailEnd type="triangle" w="med" len="med"/>
            </a:ln>
            <a:effectLst/>
          </p:spPr>
          <p:txBody>
            <a:bodyPr wrap="none" anchor="ctr"/>
            <a:lstStyle/>
            <a:p>
              <a:pPr fontAlgn="base">
                <a:spcBef>
                  <a:spcPct val="0"/>
                </a:spcBef>
                <a:spcAft>
                  <a:spcPct val="0"/>
                </a:spcAft>
              </a:pPr>
              <a:endParaRPr lang="en-US" smtClean="0">
                <a:solidFill>
                  <a:srgbClr val="000000"/>
                </a:solidFill>
              </a:endParaRPr>
            </a:p>
          </p:txBody>
        </p:sp>
        <p:sp>
          <p:nvSpPr>
            <p:cNvPr id="179238" name="Line 38"/>
            <p:cNvSpPr>
              <a:spLocks noChangeShapeType="1"/>
            </p:cNvSpPr>
            <p:nvPr/>
          </p:nvSpPr>
          <p:spPr bwMode="auto">
            <a:xfrm>
              <a:off x="4320" y="912"/>
              <a:ext cx="0" cy="192"/>
            </a:xfrm>
            <a:prstGeom prst="line">
              <a:avLst/>
            </a:prstGeom>
            <a:noFill/>
            <a:ln w="38100">
              <a:solidFill>
                <a:srgbClr val="0000FF"/>
              </a:solidFill>
              <a:round/>
              <a:headEnd/>
              <a:tailEnd type="triangle" w="med" len="med"/>
            </a:ln>
            <a:effectLst/>
          </p:spPr>
          <p:txBody>
            <a:bodyPr wrap="none" anchor="ctr"/>
            <a:lstStyle/>
            <a:p>
              <a:pPr fontAlgn="base">
                <a:spcBef>
                  <a:spcPct val="0"/>
                </a:spcBef>
                <a:spcAft>
                  <a:spcPct val="0"/>
                </a:spcAft>
              </a:pPr>
              <a:endParaRPr lang="en-US" smtClean="0">
                <a:solidFill>
                  <a:srgbClr val="000000"/>
                </a:solidFill>
              </a:endParaRPr>
            </a:p>
          </p:txBody>
        </p:sp>
      </p:grpSp>
      <p:sp>
        <p:nvSpPr>
          <p:cNvPr id="179239" name="Oval 39"/>
          <p:cNvSpPr>
            <a:spLocks noChangeArrowheads="1"/>
          </p:cNvSpPr>
          <p:nvPr/>
        </p:nvSpPr>
        <p:spPr bwMode="auto">
          <a:xfrm>
            <a:off x="4572000" y="2209800"/>
            <a:ext cx="914400" cy="457200"/>
          </a:xfrm>
          <a:prstGeom prst="ellipse">
            <a:avLst/>
          </a:prstGeom>
          <a:noFill/>
          <a:ln w="38100" cap="rnd">
            <a:solidFill>
              <a:srgbClr val="0000FF"/>
            </a:solidFill>
            <a:prstDash val="sysDot"/>
            <a:round/>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79240" name="Text Box 40"/>
          <p:cNvSpPr txBox="1">
            <a:spLocks noChangeArrowheads="1"/>
          </p:cNvSpPr>
          <p:nvPr/>
        </p:nvSpPr>
        <p:spPr bwMode="auto">
          <a:xfrm>
            <a:off x="2643188" y="4738688"/>
            <a:ext cx="3871912" cy="366712"/>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mtClean="0">
                <a:solidFill>
                  <a:srgbClr val="000000"/>
                </a:solidFill>
              </a:rPr>
              <a:t>• Fiber monitors spectrum from facet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920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92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179210"/>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17920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2"/>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17920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9"/>
                                        </p:tgtEl>
                                        <p:attrNameLst>
                                          <p:attrName>style.visibility</p:attrName>
                                        </p:attrNameLst>
                                      </p:cBhvr>
                                      <p:to>
                                        <p:strVal val="hidden"/>
                                      </p:to>
                                    </p:set>
                                  </p:childTnLst>
                                </p:cTn>
                              </p:par>
                              <p:par>
                                <p:cTn id="29" presetID="1" presetClass="entr" presetSubtype="0" fill="hold" grpId="0" nodeType="withEffect">
                                  <p:stCondLst>
                                    <p:cond delay="0"/>
                                  </p:stCondLst>
                                  <p:childTnLst>
                                    <p:set>
                                      <p:cBhvr>
                                        <p:cTn id="30" dur="1" fill="hold">
                                          <p:stCondLst>
                                            <p:cond delay="0"/>
                                          </p:stCondLst>
                                        </p:cTn>
                                        <p:tgtEl>
                                          <p:spTgt spid="17920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923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179239"/>
                                        </p:tgtEl>
                                        <p:attrNameLst>
                                          <p:attrName>style.visibility</p:attrName>
                                        </p:attrNameLst>
                                      </p:cBhvr>
                                      <p:to>
                                        <p:strVal val="hidden"/>
                                      </p:to>
                                    </p:set>
                                  </p:childTnLst>
                                </p:cTn>
                              </p:par>
                              <p:par>
                                <p:cTn id="37" presetID="1" presetClass="entr" presetSubtype="0" fill="hold" nodeType="withEffect">
                                  <p:stCondLst>
                                    <p:cond delay="0"/>
                                  </p:stCondLst>
                                  <p:childTnLst>
                                    <p:set>
                                      <p:cBhvr>
                                        <p:cTn id="38" dur="1" fill="hold">
                                          <p:stCondLst>
                                            <p:cond delay="0"/>
                                          </p:stCondLst>
                                        </p:cTn>
                                        <p:tgtEl>
                                          <p:spTgt spid="17920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7924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792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205" grpId="0"/>
      <p:bldP spid="179206" grpId="0"/>
      <p:bldP spid="179207" grpId="0"/>
      <p:bldP spid="179208" grpId="0"/>
      <p:bldP spid="179210" grpId="0" animBg="1"/>
      <p:bldP spid="179210" grpId="1" animBg="1"/>
      <p:bldP spid="179239" grpId="0" animBg="1"/>
      <p:bldP spid="179239" grpId="1" animBg="1"/>
      <p:bldP spid="17924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5"/>
          <p:cNvSpPr>
            <a:spLocks noGrp="1"/>
          </p:cNvSpPr>
          <p:nvPr>
            <p:ph type="sldNum" sz="quarter" idx="12"/>
          </p:nvPr>
        </p:nvSpPr>
        <p:spPr/>
        <p:txBody>
          <a:bodyPr/>
          <a:lstStyle/>
          <a:p>
            <a:fld id="{566FE9F0-0CD6-4011-9241-3A06A1785111}" type="slidenum">
              <a:rPr lang="en-US">
                <a:solidFill>
                  <a:srgbClr val="000000"/>
                </a:solidFill>
              </a:rPr>
              <a:pPr/>
              <a:t>32</a:t>
            </a:fld>
            <a:endParaRPr lang="en-US">
              <a:solidFill>
                <a:srgbClr val="000000"/>
              </a:solidFill>
            </a:endParaRPr>
          </a:p>
        </p:txBody>
      </p:sp>
      <p:pic>
        <p:nvPicPr>
          <p:cNvPr id="128002" name="Picture 2" descr="TIR_sequence"/>
          <p:cNvPicPr>
            <a:picLocks noChangeAspect="1" noChangeArrowheads="1"/>
          </p:cNvPicPr>
          <p:nvPr/>
        </p:nvPicPr>
        <p:blipFill>
          <a:blip r:embed="rId3" cstate="print"/>
          <a:srcRect/>
          <a:stretch>
            <a:fillRect/>
          </a:stretch>
        </p:blipFill>
        <p:spPr bwMode="auto">
          <a:xfrm>
            <a:off x="0" y="1600200"/>
            <a:ext cx="9086850" cy="1189038"/>
          </a:xfrm>
          <a:prstGeom prst="rect">
            <a:avLst/>
          </a:prstGeom>
          <a:noFill/>
        </p:spPr>
      </p:pic>
      <p:sp>
        <p:nvSpPr>
          <p:cNvPr id="128003" name="Rectangle 3"/>
          <p:cNvSpPr>
            <a:spLocks noChangeArrowheads="1"/>
          </p:cNvSpPr>
          <p:nvPr/>
        </p:nvSpPr>
        <p:spPr bwMode="auto">
          <a:xfrm>
            <a:off x="1828800" y="1600200"/>
            <a:ext cx="1828800" cy="1295400"/>
          </a:xfrm>
          <a:prstGeom prst="rect">
            <a:avLst/>
          </a:prstGeom>
          <a:solidFill>
            <a:schemeClr val="bg1">
              <a:alpha val="85001"/>
            </a:schemeClr>
          </a:solidFill>
          <a:ln w="9525">
            <a:no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28004" name="Rectangle 4"/>
          <p:cNvSpPr>
            <a:spLocks noChangeArrowheads="1"/>
          </p:cNvSpPr>
          <p:nvPr/>
        </p:nvSpPr>
        <p:spPr bwMode="auto">
          <a:xfrm>
            <a:off x="3657600" y="1600200"/>
            <a:ext cx="1828800" cy="1295400"/>
          </a:xfrm>
          <a:prstGeom prst="rect">
            <a:avLst/>
          </a:prstGeom>
          <a:solidFill>
            <a:schemeClr val="bg1">
              <a:alpha val="85001"/>
            </a:schemeClr>
          </a:solidFill>
          <a:ln w="9525">
            <a:no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28005" name="Rectangle 5"/>
          <p:cNvSpPr>
            <a:spLocks noChangeArrowheads="1"/>
          </p:cNvSpPr>
          <p:nvPr/>
        </p:nvSpPr>
        <p:spPr bwMode="auto">
          <a:xfrm>
            <a:off x="5486400" y="1600200"/>
            <a:ext cx="1828800" cy="1295400"/>
          </a:xfrm>
          <a:prstGeom prst="rect">
            <a:avLst/>
          </a:prstGeom>
          <a:solidFill>
            <a:schemeClr val="bg1">
              <a:alpha val="85001"/>
            </a:schemeClr>
          </a:solidFill>
          <a:ln w="9525">
            <a:no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28006" name="Rectangle 6"/>
          <p:cNvSpPr>
            <a:spLocks noChangeArrowheads="1"/>
          </p:cNvSpPr>
          <p:nvPr/>
        </p:nvSpPr>
        <p:spPr bwMode="auto">
          <a:xfrm>
            <a:off x="7315200" y="1600200"/>
            <a:ext cx="1828800" cy="1295400"/>
          </a:xfrm>
          <a:prstGeom prst="rect">
            <a:avLst/>
          </a:prstGeom>
          <a:solidFill>
            <a:schemeClr val="bg1">
              <a:alpha val="85001"/>
            </a:schemeClr>
          </a:solidFill>
          <a:ln w="9525">
            <a:no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pic>
        <p:nvPicPr>
          <p:cNvPr id="128007" name="Picture 7" descr="TIR_sequence_side_1"/>
          <p:cNvPicPr>
            <a:picLocks noChangeAspect="1" noChangeArrowheads="1"/>
          </p:cNvPicPr>
          <p:nvPr/>
        </p:nvPicPr>
        <p:blipFill>
          <a:blip r:embed="rId4" cstate="print"/>
          <a:srcRect/>
          <a:stretch>
            <a:fillRect/>
          </a:stretch>
        </p:blipFill>
        <p:spPr bwMode="auto">
          <a:xfrm>
            <a:off x="915988" y="3810000"/>
            <a:ext cx="3656012" cy="2290763"/>
          </a:xfrm>
          <a:prstGeom prst="rect">
            <a:avLst/>
          </a:prstGeom>
          <a:noFill/>
        </p:spPr>
      </p:pic>
      <p:sp>
        <p:nvSpPr>
          <p:cNvPr id="128008" name="Text Box 8"/>
          <p:cNvSpPr txBox="1">
            <a:spLocks noChangeArrowheads="1"/>
          </p:cNvSpPr>
          <p:nvPr/>
        </p:nvSpPr>
        <p:spPr bwMode="auto">
          <a:xfrm>
            <a:off x="685800" y="1295400"/>
            <a:ext cx="311150" cy="366713"/>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b="1" smtClean="0">
                <a:solidFill>
                  <a:srgbClr val="FF0000"/>
                </a:solidFill>
              </a:rPr>
              <a:t>1</a:t>
            </a:r>
          </a:p>
        </p:txBody>
      </p:sp>
      <p:sp>
        <p:nvSpPr>
          <p:cNvPr id="128009" name="Text Box 9"/>
          <p:cNvSpPr txBox="1">
            <a:spLocks noChangeArrowheads="1"/>
          </p:cNvSpPr>
          <p:nvPr/>
        </p:nvSpPr>
        <p:spPr bwMode="auto">
          <a:xfrm>
            <a:off x="3597275" y="4252913"/>
            <a:ext cx="609600" cy="304800"/>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400" smtClean="0">
                <a:solidFill>
                  <a:srgbClr val="000000"/>
                </a:solidFill>
              </a:rPr>
              <a:t>p-InP</a:t>
            </a:r>
          </a:p>
        </p:txBody>
      </p:sp>
      <p:sp>
        <p:nvSpPr>
          <p:cNvPr id="128010" name="Text Box 10"/>
          <p:cNvSpPr txBox="1">
            <a:spLocks noChangeArrowheads="1"/>
          </p:cNvSpPr>
          <p:nvPr/>
        </p:nvSpPr>
        <p:spPr bwMode="auto">
          <a:xfrm>
            <a:off x="3597275" y="5472113"/>
            <a:ext cx="609600" cy="304800"/>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400" smtClean="0">
                <a:solidFill>
                  <a:srgbClr val="000000"/>
                </a:solidFill>
              </a:rPr>
              <a:t>n-InP</a:t>
            </a:r>
          </a:p>
        </p:txBody>
      </p:sp>
      <p:sp>
        <p:nvSpPr>
          <p:cNvPr id="128011" name="Text Box 11"/>
          <p:cNvSpPr txBox="1">
            <a:spLocks noChangeArrowheads="1"/>
          </p:cNvSpPr>
          <p:nvPr/>
        </p:nvSpPr>
        <p:spPr bwMode="auto">
          <a:xfrm>
            <a:off x="3498850" y="4597400"/>
            <a:ext cx="895350" cy="304800"/>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400" smtClean="0">
                <a:solidFill>
                  <a:srgbClr val="000000"/>
                </a:solidFill>
              </a:rPr>
              <a:t>InGaAsP</a:t>
            </a:r>
          </a:p>
        </p:txBody>
      </p:sp>
      <p:sp>
        <p:nvSpPr>
          <p:cNvPr id="128012" name="Text Box 12"/>
          <p:cNvSpPr txBox="1">
            <a:spLocks noChangeArrowheads="1"/>
          </p:cNvSpPr>
          <p:nvPr/>
        </p:nvSpPr>
        <p:spPr bwMode="auto">
          <a:xfrm>
            <a:off x="3632200" y="3879850"/>
            <a:ext cx="558800" cy="304800"/>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400" smtClean="0">
                <a:solidFill>
                  <a:srgbClr val="FFFFFF"/>
                </a:solidFill>
              </a:rPr>
              <a:t>SiNx</a:t>
            </a:r>
          </a:p>
        </p:txBody>
      </p:sp>
      <p:sp>
        <p:nvSpPr>
          <p:cNvPr id="128013" name="Text Box 13"/>
          <p:cNvSpPr txBox="1">
            <a:spLocks noChangeArrowheads="1"/>
          </p:cNvSpPr>
          <p:nvPr/>
        </p:nvSpPr>
        <p:spPr bwMode="auto">
          <a:xfrm>
            <a:off x="5334000" y="3962400"/>
            <a:ext cx="2895600" cy="1311275"/>
          </a:xfrm>
          <a:prstGeom prst="rect">
            <a:avLst/>
          </a:prstGeom>
          <a:noFill/>
          <a:ln w="9525">
            <a:noFill/>
            <a:miter lim="800000"/>
            <a:headEnd/>
            <a:tailEnd/>
          </a:ln>
          <a:effectLst/>
        </p:spPr>
        <p:txBody>
          <a:bodyPr>
            <a:spAutoFit/>
          </a:bodyPr>
          <a:lstStyle/>
          <a:p>
            <a:pPr fontAlgn="base">
              <a:spcBef>
                <a:spcPct val="0"/>
              </a:spcBef>
              <a:spcAft>
                <a:spcPct val="0"/>
              </a:spcAft>
            </a:pPr>
            <a:r>
              <a:rPr lang="en-US" sz="2000" b="1" smtClean="0">
                <a:solidFill>
                  <a:srgbClr val="000000"/>
                </a:solidFill>
              </a:rPr>
              <a:t>Define Ridge</a:t>
            </a:r>
            <a:endParaRPr lang="en-US" sz="2400" smtClean="0">
              <a:solidFill>
                <a:srgbClr val="000000"/>
              </a:solidFill>
            </a:endParaRPr>
          </a:p>
          <a:p>
            <a:pPr fontAlgn="base">
              <a:spcBef>
                <a:spcPct val="0"/>
              </a:spcBef>
              <a:spcAft>
                <a:spcPct val="0"/>
              </a:spcAft>
            </a:pPr>
            <a:r>
              <a:rPr lang="en-US" smtClean="0">
                <a:solidFill>
                  <a:srgbClr val="000000"/>
                </a:solidFill>
              </a:rPr>
              <a:t>  - deposit SiNx hardmask</a:t>
            </a:r>
          </a:p>
          <a:p>
            <a:pPr fontAlgn="base">
              <a:spcBef>
                <a:spcPct val="0"/>
              </a:spcBef>
              <a:spcAft>
                <a:spcPct val="0"/>
              </a:spcAft>
            </a:pPr>
            <a:r>
              <a:rPr lang="en-US" smtClean="0">
                <a:solidFill>
                  <a:srgbClr val="000000"/>
                </a:solidFill>
              </a:rPr>
              <a:t>  - etch SiNx hardmask</a:t>
            </a:r>
            <a:endParaRPr lang="en-US" sz="2400" smtClean="0">
              <a:solidFill>
                <a:srgbClr val="000000"/>
              </a:solidFill>
            </a:endParaRPr>
          </a:p>
          <a:p>
            <a:pPr fontAlgn="base">
              <a:spcBef>
                <a:spcPct val="0"/>
              </a:spcBef>
              <a:spcAft>
                <a:spcPct val="0"/>
              </a:spcAft>
            </a:pPr>
            <a:endParaRPr lang="en-US" sz="2400" smtClean="0">
              <a:solidFill>
                <a:srgbClr val="000000"/>
              </a:solidFill>
            </a:endParaRPr>
          </a:p>
        </p:txBody>
      </p:sp>
      <p:sp>
        <p:nvSpPr>
          <p:cNvPr id="128015" name="Rectangle 15"/>
          <p:cNvSpPr>
            <a:spLocks noChangeArrowheads="1"/>
          </p:cNvSpPr>
          <p:nvPr/>
        </p:nvSpPr>
        <p:spPr bwMode="auto">
          <a:xfrm>
            <a:off x="76200" y="0"/>
            <a:ext cx="8229600" cy="1143000"/>
          </a:xfrm>
          <a:prstGeom prst="rect">
            <a:avLst/>
          </a:prstGeom>
          <a:noFill/>
          <a:ln w="9525">
            <a:noFill/>
            <a:miter lim="800000"/>
            <a:headEnd/>
            <a:tailEnd/>
          </a:ln>
          <a:effectLst/>
        </p:spPr>
        <p:txBody>
          <a:bodyPr anchor="ctr"/>
          <a:lstStyle/>
          <a:p>
            <a:pPr fontAlgn="base">
              <a:spcBef>
                <a:spcPct val="0"/>
              </a:spcBef>
              <a:spcAft>
                <a:spcPct val="0"/>
              </a:spcAft>
            </a:pPr>
            <a:r>
              <a:rPr lang="en-US" sz="4000" smtClean="0">
                <a:solidFill>
                  <a:srgbClr val="F9C11B"/>
                </a:solidFill>
              </a:rPr>
              <a:t>Integration Technologies </a:t>
            </a:r>
            <a:br>
              <a:rPr lang="en-US" sz="4000" smtClean="0">
                <a:solidFill>
                  <a:srgbClr val="F9C11B"/>
                </a:solidFill>
              </a:rPr>
            </a:br>
            <a:r>
              <a:rPr lang="en-US" sz="4000" smtClean="0">
                <a:solidFill>
                  <a:srgbClr val="F9C11B"/>
                </a:solidFill>
              </a:rPr>
              <a:t>	</a:t>
            </a:r>
            <a:r>
              <a:rPr lang="en-US" sz="3400" smtClean="0">
                <a:solidFill>
                  <a:srgbClr val="F9C11B"/>
                </a:solidFill>
              </a:rPr>
              <a:t>TIR Mirror Fabrication</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Slide Number Placeholder 5"/>
          <p:cNvSpPr>
            <a:spLocks noGrp="1"/>
          </p:cNvSpPr>
          <p:nvPr>
            <p:ph type="sldNum" sz="quarter" idx="12"/>
          </p:nvPr>
        </p:nvSpPr>
        <p:spPr/>
        <p:txBody>
          <a:bodyPr/>
          <a:lstStyle/>
          <a:p>
            <a:fld id="{2AC390CC-DCDB-43AA-A773-3CACD9A84885}" type="slidenum">
              <a:rPr lang="en-US">
                <a:solidFill>
                  <a:srgbClr val="000000"/>
                </a:solidFill>
              </a:rPr>
              <a:pPr/>
              <a:t>33</a:t>
            </a:fld>
            <a:endParaRPr lang="en-US">
              <a:solidFill>
                <a:srgbClr val="000000"/>
              </a:solidFill>
            </a:endParaRPr>
          </a:p>
        </p:txBody>
      </p:sp>
      <p:pic>
        <p:nvPicPr>
          <p:cNvPr id="130050" name="Picture 1026" descr="TIR_sequence"/>
          <p:cNvPicPr>
            <a:picLocks noChangeAspect="1" noChangeArrowheads="1"/>
          </p:cNvPicPr>
          <p:nvPr/>
        </p:nvPicPr>
        <p:blipFill>
          <a:blip r:embed="rId3" cstate="print"/>
          <a:srcRect/>
          <a:stretch>
            <a:fillRect/>
          </a:stretch>
        </p:blipFill>
        <p:spPr bwMode="auto">
          <a:xfrm>
            <a:off x="0" y="1600200"/>
            <a:ext cx="9086850" cy="1189038"/>
          </a:xfrm>
          <a:prstGeom prst="rect">
            <a:avLst/>
          </a:prstGeom>
          <a:noFill/>
        </p:spPr>
      </p:pic>
      <p:sp>
        <p:nvSpPr>
          <p:cNvPr id="130051" name="Rectangle 1027"/>
          <p:cNvSpPr>
            <a:spLocks noChangeArrowheads="1"/>
          </p:cNvSpPr>
          <p:nvPr/>
        </p:nvSpPr>
        <p:spPr bwMode="auto">
          <a:xfrm>
            <a:off x="76200" y="1600200"/>
            <a:ext cx="1828800" cy="1295400"/>
          </a:xfrm>
          <a:prstGeom prst="rect">
            <a:avLst/>
          </a:prstGeom>
          <a:solidFill>
            <a:schemeClr val="bg1">
              <a:alpha val="85001"/>
            </a:schemeClr>
          </a:solidFill>
          <a:ln w="9525">
            <a:no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30052" name="Rectangle 1028"/>
          <p:cNvSpPr>
            <a:spLocks noChangeArrowheads="1"/>
          </p:cNvSpPr>
          <p:nvPr/>
        </p:nvSpPr>
        <p:spPr bwMode="auto">
          <a:xfrm>
            <a:off x="3657600" y="1600200"/>
            <a:ext cx="1828800" cy="1295400"/>
          </a:xfrm>
          <a:prstGeom prst="rect">
            <a:avLst/>
          </a:prstGeom>
          <a:solidFill>
            <a:schemeClr val="bg1">
              <a:alpha val="85001"/>
            </a:schemeClr>
          </a:solidFill>
          <a:ln w="9525">
            <a:no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30053" name="Rectangle 1029"/>
          <p:cNvSpPr>
            <a:spLocks noChangeArrowheads="1"/>
          </p:cNvSpPr>
          <p:nvPr/>
        </p:nvSpPr>
        <p:spPr bwMode="auto">
          <a:xfrm>
            <a:off x="5486400" y="1600200"/>
            <a:ext cx="1828800" cy="1295400"/>
          </a:xfrm>
          <a:prstGeom prst="rect">
            <a:avLst/>
          </a:prstGeom>
          <a:solidFill>
            <a:schemeClr val="bg1">
              <a:alpha val="85001"/>
            </a:schemeClr>
          </a:solidFill>
          <a:ln w="9525">
            <a:no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30054" name="Rectangle 1030"/>
          <p:cNvSpPr>
            <a:spLocks noChangeArrowheads="1"/>
          </p:cNvSpPr>
          <p:nvPr/>
        </p:nvSpPr>
        <p:spPr bwMode="auto">
          <a:xfrm>
            <a:off x="7315200" y="1600200"/>
            <a:ext cx="1828800" cy="1295400"/>
          </a:xfrm>
          <a:prstGeom prst="rect">
            <a:avLst/>
          </a:prstGeom>
          <a:solidFill>
            <a:schemeClr val="bg1">
              <a:alpha val="85001"/>
            </a:schemeClr>
          </a:solidFill>
          <a:ln w="9525">
            <a:no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pic>
        <p:nvPicPr>
          <p:cNvPr id="130055" name="Picture 1031" descr="TIR_sequence_side_1"/>
          <p:cNvPicPr>
            <a:picLocks noChangeAspect="1" noChangeArrowheads="1"/>
          </p:cNvPicPr>
          <p:nvPr/>
        </p:nvPicPr>
        <p:blipFill>
          <a:blip r:embed="rId4" cstate="print"/>
          <a:srcRect/>
          <a:stretch>
            <a:fillRect/>
          </a:stretch>
        </p:blipFill>
        <p:spPr bwMode="auto">
          <a:xfrm>
            <a:off x="915988" y="3810000"/>
            <a:ext cx="3656012" cy="2290763"/>
          </a:xfrm>
          <a:prstGeom prst="rect">
            <a:avLst/>
          </a:prstGeom>
          <a:noFill/>
        </p:spPr>
      </p:pic>
      <p:pic>
        <p:nvPicPr>
          <p:cNvPr id="130056" name="Picture 1032" descr="TIR_sequence_side_2"/>
          <p:cNvPicPr>
            <a:picLocks noChangeAspect="1" noChangeArrowheads="1"/>
          </p:cNvPicPr>
          <p:nvPr/>
        </p:nvPicPr>
        <p:blipFill>
          <a:blip r:embed="rId5" cstate="print"/>
          <a:srcRect/>
          <a:stretch>
            <a:fillRect/>
          </a:stretch>
        </p:blipFill>
        <p:spPr bwMode="auto">
          <a:xfrm>
            <a:off x="915988" y="3810000"/>
            <a:ext cx="3656012" cy="2290763"/>
          </a:xfrm>
          <a:prstGeom prst="rect">
            <a:avLst/>
          </a:prstGeom>
          <a:noFill/>
        </p:spPr>
      </p:pic>
      <p:sp>
        <p:nvSpPr>
          <p:cNvPr id="130057" name="Text Box 1033"/>
          <p:cNvSpPr txBox="1">
            <a:spLocks noChangeArrowheads="1"/>
          </p:cNvSpPr>
          <p:nvPr/>
        </p:nvSpPr>
        <p:spPr bwMode="auto">
          <a:xfrm>
            <a:off x="2584450" y="1295400"/>
            <a:ext cx="311150" cy="366713"/>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b="1" smtClean="0">
                <a:solidFill>
                  <a:srgbClr val="FF0000"/>
                </a:solidFill>
              </a:rPr>
              <a:t>2</a:t>
            </a:r>
          </a:p>
        </p:txBody>
      </p:sp>
      <p:sp>
        <p:nvSpPr>
          <p:cNvPr id="130058" name="Text Box 1034"/>
          <p:cNvSpPr txBox="1">
            <a:spLocks noChangeArrowheads="1"/>
          </p:cNvSpPr>
          <p:nvPr/>
        </p:nvSpPr>
        <p:spPr bwMode="auto">
          <a:xfrm>
            <a:off x="3597275" y="4252913"/>
            <a:ext cx="609600" cy="304800"/>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400" smtClean="0">
                <a:solidFill>
                  <a:srgbClr val="000000"/>
                </a:solidFill>
              </a:rPr>
              <a:t>p-InP</a:t>
            </a:r>
          </a:p>
        </p:txBody>
      </p:sp>
      <p:sp>
        <p:nvSpPr>
          <p:cNvPr id="130059" name="Text Box 1035"/>
          <p:cNvSpPr txBox="1">
            <a:spLocks noChangeArrowheads="1"/>
          </p:cNvSpPr>
          <p:nvPr/>
        </p:nvSpPr>
        <p:spPr bwMode="auto">
          <a:xfrm>
            <a:off x="3597275" y="5472113"/>
            <a:ext cx="609600" cy="304800"/>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400" smtClean="0">
                <a:solidFill>
                  <a:srgbClr val="000000"/>
                </a:solidFill>
              </a:rPr>
              <a:t>n-InP</a:t>
            </a:r>
          </a:p>
        </p:txBody>
      </p:sp>
      <p:sp>
        <p:nvSpPr>
          <p:cNvPr id="130060" name="Text Box 1036"/>
          <p:cNvSpPr txBox="1">
            <a:spLocks noChangeArrowheads="1"/>
          </p:cNvSpPr>
          <p:nvPr/>
        </p:nvSpPr>
        <p:spPr bwMode="auto">
          <a:xfrm>
            <a:off x="3498850" y="4597400"/>
            <a:ext cx="895350" cy="304800"/>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400" smtClean="0">
                <a:solidFill>
                  <a:srgbClr val="000000"/>
                </a:solidFill>
              </a:rPr>
              <a:t>InGaAsP</a:t>
            </a:r>
          </a:p>
        </p:txBody>
      </p:sp>
      <p:sp>
        <p:nvSpPr>
          <p:cNvPr id="130061" name="Text Box 1037"/>
          <p:cNvSpPr txBox="1">
            <a:spLocks noChangeArrowheads="1"/>
          </p:cNvSpPr>
          <p:nvPr/>
        </p:nvSpPr>
        <p:spPr bwMode="auto">
          <a:xfrm>
            <a:off x="3632200" y="3879850"/>
            <a:ext cx="558800" cy="304800"/>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400" smtClean="0">
                <a:solidFill>
                  <a:srgbClr val="FFFFFF"/>
                </a:solidFill>
              </a:rPr>
              <a:t>SiNx</a:t>
            </a:r>
          </a:p>
        </p:txBody>
      </p:sp>
      <p:sp>
        <p:nvSpPr>
          <p:cNvPr id="130062" name="Line 1038"/>
          <p:cNvSpPr>
            <a:spLocks noChangeShapeType="1"/>
          </p:cNvSpPr>
          <p:nvPr/>
        </p:nvSpPr>
        <p:spPr bwMode="auto">
          <a:xfrm>
            <a:off x="2667000" y="3962400"/>
            <a:ext cx="0" cy="609600"/>
          </a:xfrm>
          <a:prstGeom prst="line">
            <a:avLst/>
          </a:prstGeom>
          <a:noFill/>
          <a:ln w="38100">
            <a:solidFill>
              <a:schemeClr val="tx1"/>
            </a:solidFill>
            <a:round/>
            <a:headEnd/>
            <a:tailEnd type="triangle" w="med" len="med"/>
          </a:ln>
          <a:effectLst/>
        </p:spPr>
        <p:txBody>
          <a:bodyPr wrap="none" anchor="ctr"/>
          <a:lstStyle/>
          <a:p>
            <a:pPr fontAlgn="base">
              <a:spcBef>
                <a:spcPct val="0"/>
              </a:spcBef>
              <a:spcAft>
                <a:spcPct val="0"/>
              </a:spcAft>
            </a:pPr>
            <a:endParaRPr lang="en-US" smtClean="0">
              <a:solidFill>
                <a:srgbClr val="000000"/>
              </a:solidFill>
            </a:endParaRPr>
          </a:p>
        </p:txBody>
      </p:sp>
      <p:sp>
        <p:nvSpPr>
          <p:cNvPr id="130063" name="Line 1039"/>
          <p:cNvSpPr>
            <a:spLocks noChangeShapeType="1"/>
          </p:cNvSpPr>
          <p:nvPr/>
        </p:nvSpPr>
        <p:spPr bwMode="auto">
          <a:xfrm>
            <a:off x="2209800" y="3962400"/>
            <a:ext cx="0" cy="609600"/>
          </a:xfrm>
          <a:prstGeom prst="line">
            <a:avLst/>
          </a:prstGeom>
          <a:noFill/>
          <a:ln w="38100">
            <a:solidFill>
              <a:schemeClr val="tx1"/>
            </a:solidFill>
            <a:round/>
            <a:headEnd/>
            <a:tailEnd type="triangle" w="med" len="med"/>
          </a:ln>
          <a:effectLst/>
        </p:spPr>
        <p:txBody>
          <a:bodyPr wrap="none" anchor="ctr"/>
          <a:lstStyle/>
          <a:p>
            <a:pPr fontAlgn="base">
              <a:spcBef>
                <a:spcPct val="0"/>
              </a:spcBef>
              <a:spcAft>
                <a:spcPct val="0"/>
              </a:spcAft>
            </a:pPr>
            <a:endParaRPr lang="en-US" smtClean="0">
              <a:solidFill>
                <a:srgbClr val="000000"/>
              </a:solidFill>
            </a:endParaRPr>
          </a:p>
        </p:txBody>
      </p:sp>
      <p:sp>
        <p:nvSpPr>
          <p:cNvPr id="130064" name="Line 1040"/>
          <p:cNvSpPr>
            <a:spLocks noChangeShapeType="1"/>
          </p:cNvSpPr>
          <p:nvPr/>
        </p:nvSpPr>
        <p:spPr bwMode="auto">
          <a:xfrm>
            <a:off x="1752600" y="3962400"/>
            <a:ext cx="0" cy="609600"/>
          </a:xfrm>
          <a:prstGeom prst="line">
            <a:avLst/>
          </a:prstGeom>
          <a:noFill/>
          <a:ln w="38100">
            <a:solidFill>
              <a:schemeClr val="tx1"/>
            </a:solidFill>
            <a:round/>
            <a:headEnd/>
            <a:tailEnd type="triangle" w="med" len="med"/>
          </a:ln>
          <a:effectLst/>
        </p:spPr>
        <p:txBody>
          <a:bodyPr wrap="none" anchor="ctr"/>
          <a:lstStyle/>
          <a:p>
            <a:pPr fontAlgn="base">
              <a:spcBef>
                <a:spcPct val="0"/>
              </a:spcBef>
              <a:spcAft>
                <a:spcPct val="0"/>
              </a:spcAft>
            </a:pPr>
            <a:endParaRPr lang="en-US" smtClean="0">
              <a:solidFill>
                <a:srgbClr val="000000"/>
              </a:solidFill>
            </a:endParaRPr>
          </a:p>
        </p:txBody>
      </p:sp>
      <p:sp>
        <p:nvSpPr>
          <p:cNvPr id="130065" name="Line 1041"/>
          <p:cNvSpPr>
            <a:spLocks noChangeShapeType="1"/>
          </p:cNvSpPr>
          <p:nvPr/>
        </p:nvSpPr>
        <p:spPr bwMode="auto">
          <a:xfrm>
            <a:off x="1295400" y="3962400"/>
            <a:ext cx="0" cy="609600"/>
          </a:xfrm>
          <a:prstGeom prst="line">
            <a:avLst/>
          </a:prstGeom>
          <a:noFill/>
          <a:ln w="38100">
            <a:solidFill>
              <a:schemeClr val="tx1"/>
            </a:solidFill>
            <a:round/>
            <a:headEnd/>
            <a:tailEnd type="triangle" w="med" len="med"/>
          </a:ln>
          <a:effectLst/>
        </p:spPr>
        <p:txBody>
          <a:bodyPr wrap="none" anchor="ctr"/>
          <a:lstStyle/>
          <a:p>
            <a:pPr fontAlgn="base">
              <a:spcBef>
                <a:spcPct val="0"/>
              </a:spcBef>
              <a:spcAft>
                <a:spcPct val="0"/>
              </a:spcAft>
            </a:pPr>
            <a:endParaRPr lang="en-US" smtClean="0">
              <a:solidFill>
                <a:srgbClr val="000000"/>
              </a:solidFill>
            </a:endParaRPr>
          </a:p>
        </p:txBody>
      </p:sp>
      <p:sp>
        <p:nvSpPr>
          <p:cNvPr id="130066" name="Text Box 1042"/>
          <p:cNvSpPr txBox="1">
            <a:spLocks noChangeArrowheads="1"/>
          </p:cNvSpPr>
          <p:nvPr/>
        </p:nvSpPr>
        <p:spPr bwMode="auto">
          <a:xfrm>
            <a:off x="5334000" y="3962400"/>
            <a:ext cx="3429000" cy="1860550"/>
          </a:xfrm>
          <a:prstGeom prst="rect">
            <a:avLst/>
          </a:prstGeom>
          <a:noFill/>
          <a:ln w="9525">
            <a:noFill/>
            <a:miter lim="800000"/>
            <a:headEnd/>
            <a:tailEnd/>
          </a:ln>
          <a:effectLst/>
        </p:spPr>
        <p:txBody>
          <a:bodyPr>
            <a:spAutoFit/>
          </a:bodyPr>
          <a:lstStyle/>
          <a:p>
            <a:pPr fontAlgn="base">
              <a:spcBef>
                <a:spcPct val="0"/>
              </a:spcBef>
              <a:spcAft>
                <a:spcPct val="0"/>
              </a:spcAft>
            </a:pPr>
            <a:r>
              <a:rPr lang="en-US" sz="2000" b="1" smtClean="0">
                <a:solidFill>
                  <a:srgbClr val="000000"/>
                </a:solidFill>
              </a:rPr>
              <a:t>Etch Ridge</a:t>
            </a:r>
            <a:endParaRPr lang="en-US" sz="2400" smtClean="0">
              <a:solidFill>
                <a:srgbClr val="000000"/>
              </a:solidFill>
            </a:endParaRPr>
          </a:p>
          <a:p>
            <a:pPr fontAlgn="base">
              <a:spcBef>
                <a:spcPct val="0"/>
              </a:spcBef>
              <a:spcAft>
                <a:spcPct val="0"/>
              </a:spcAft>
            </a:pPr>
            <a:r>
              <a:rPr lang="en-US" smtClean="0">
                <a:solidFill>
                  <a:srgbClr val="000000"/>
                </a:solidFill>
              </a:rPr>
              <a:t>  - RIE etch with MHA</a:t>
            </a:r>
          </a:p>
          <a:p>
            <a:pPr fontAlgn="base">
              <a:spcBef>
                <a:spcPct val="0"/>
              </a:spcBef>
              <a:spcAft>
                <a:spcPct val="0"/>
              </a:spcAft>
            </a:pPr>
            <a:r>
              <a:rPr lang="en-US" smtClean="0">
                <a:solidFill>
                  <a:srgbClr val="000000"/>
                </a:solidFill>
              </a:rPr>
              <a:t>  - ~2um deep to InGaAsP layer</a:t>
            </a:r>
          </a:p>
          <a:p>
            <a:pPr fontAlgn="base">
              <a:spcBef>
                <a:spcPct val="0"/>
              </a:spcBef>
              <a:spcAft>
                <a:spcPct val="0"/>
              </a:spcAft>
            </a:pPr>
            <a:r>
              <a:rPr lang="en-US" smtClean="0">
                <a:solidFill>
                  <a:srgbClr val="000000"/>
                </a:solidFill>
              </a:rPr>
              <a:t>  - Cycling with O2 etch to</a:t>
            </a:r>
          </a:p>
          <a:p>
            <a:pPr fontAlgn="base">
              <a:spcBef>
                <a:spcPct val="0"/>
              </a:spcBef>
              <a:spcAft>
                <a:spcPct val="0"/>
              </a:spcAft>
            </a:pPr>
            <a:r>
              <a:rPr lang="en-US" smtClean="0">
                <a:solidFill>
                  <a:srgbClr val="000000"/>
                </a:solidFill>
              </a:rPr>
              <a:t>     remove polymer build-up</a:t>
            </a:r>
            <a:endParaRPr lang="en-US" sz="2400" smtClean="0">
              <a:solidFill>
                <a:srgbClr val="000000"/>
              </a:solidFill>
            </a:endParaRPr>
          </a:p>
          <a:p>
            <a:pPr fontAlgn="base">
              <a:spcBef>
                <a:spcPct val="0"/>
              </a:spcBef>
              <a:spcAft>
                <a:spcPct val="0"/>
              </a:spcAft>
            </a:pPr>
            <a:endParaRPr lang="en-US" sz="2400" smtClean="0">
              <a:solidFill>
                <a:srgbClr val="000000"/>
              </a:solidFill>
            </a:endParaRPr>
          </a:p>
        </p:txBody>
      </p:sp>
      <p:sp>
        <p:nvSpPr>
          <p:cNvPr id="130068" name="Rectangle 1044"/>
          <p:cNvSpPr>
            <a:spLocks noChangeArrowheads="1"/>
          </p:cNvSpPr>
          <p:nvPr/>
        </p:nvSpPr>
        <p:spPr bwMode="auto">
          <a:xfrm>
            <a:off x="76200" y="0"/>
            <a:ext cx="8229600" cy="1143000"/>
          </a:xfrm>
          <a:prstGeom prst="rect">
            <a:avLst/>
          </a:prstGeom>
          <a:noFill/>
          <a:ln w="9525">
            <a:noFill/>
            <a:miter lim="800000"/>
            <a:headEnd/>
            <a:tailEnd/>
          </a:ln>
          <a:effectLst/>
        </p:spPr>
        <p:txBody>
          <a:bodyPr anchor="ctr"/>
          <a:lstStyle/>
          <a:p>
            <a:pPr fontAlgn="base">
              <a:spcBef>
                <a:spcPct val="0"/>
              </a:spcBef>
              <a:spcAft>
                <a:spcPct val="0"/>
              </a:spcAft>
            </a:pPr>
            <a:r>
              <a:rPr lang="en-US" sz="4000" smtClean="0">
                <a:solidFill>
                  <a:srgbClr val="F9C11B"/>
                </a:solidFill>
              </a:rPr>
              <a:t>Integration Technologies </a:t>
            </a:r>
            <a:br>
              <a:rPr lang="en-US" sz="4000" smtClean="0">
                <a:solidFill>
                  <a:srgbClr val="F9C11B"/>
                </a:solidFill>
              </a:rPr>
            </a:br>
            <a:r>
              <a:rPr lang="en-US" sz="4000" smtClean="0">
                <a:solidFill>
                  <a:srgbClr val="F9C11B"/>
                </a:solidFill>
              </a:rPr>
              <a:t>	</a:t>
            </a:r>
            <a:r>
              <a:rPr lang="en-US" sz="3400" smtClean="0">
                <a:solidFill>
                  <a:srgbClr val="F9C11B"/>
                </a:solidFill>
              </a:rPr>
              <a:t>TIR Mirror Fabrication</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lide Number Placeholder 5"/>
          <p:cNvSpPr>
            <a:spLocks noGrp="1"/>
          </p:cNvSpPr>
          <p:nvPr>
            <p:ph type="sldNum" sz="quarter" idx="12"/>
          </p:nvPr>
        </p:nvSpPr>
        <p:spPr/>
        <p:txBody>
          <a:bodyPr/>
          <a:lstStyle/>
          <a:p>
            <a:fld id="{10FC0052-BD02-49DD-84DD-EAE62B26C7C0}" type="slidenum">
              <a:rPr lang="en-US">
                <a:solidFill>
                  <a:srgbClr val="000000"/>
                </a:solidFill>
              </a:rPr>
              <a:pPr/>
              <a:t>34</a:t>
            </a:fld>
            <a:endParaRPr lang="en-US">
              <a:solidFill>
                <a:srgbClr val="000000"/>
              </a:solidFill>
            </a:endParaRPr>
          </a:p>
        </p:txBody>
      </p:sp>
      <p:pic>
        <p:nvPicPr>
          <p:cNvPr id="132098" name="Picture 2" descr="TIR_sequence"/>
          <p:cNvPicPr>
            <a:picLocks noChangeAspect="1" noChangeArrowheads="1"/>
          </p:cNvPicPr>
          <p:nvPr/>
        </p:nvPicPr>
        <p:blipFill>
          <a:blip r:embed="rId3" cstate="print"/>
          <a:srcRect/>
          <a:stretch>
            <a:fillRect/>
          </a:stretch>
        </p:blipFill>
        <p:spPr bwMode="auto">
          <a:xfrm>
            <a:off x="0" y="1600200"/>
            <a:ext cx="9086850" cy="1189038"/>
          </a:xfrm>
          <a:prstGeom prst="rect">
            <a:avLst/>
          </a:prstGeom>
          <a:noFill/>
        </p:spPr>
      </p:pic>
      <p:sp>
        <p:nvSpPr>
          <p:cNvPr id="132099" name="Rectangle 3"/>
          <p:cNvSpPr>
            <a:spLocks noChangeArrowheads="1"/>
          </p:cNvSpPr>
          <p:nvPr/>
        </p:nvSpPr>
        <p:spPr bwMode="auto">
          <a:xfrm>
            <a:off x="76200" y="1600200"/>
            <a:ext cx="1828800" cy="1295400"/>
          </a:xfrm>
          <a:prstGeom prst="rect">
            <a:avLst/>
          </a:prstGeom>
          <a:solidFill>
            <a:schemeClr val="bg1">
              <a:alpha val="85001"/>
            </a:schemeClr>
          </a:solidFill>
          <a:ln w="9525">
            <a:no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32100" name="Rectangle 4"/>
          <p:cNvSpPr>
            <a:spLocks noChangeArrowheads="1"/>
          </p:cNvSpPr>
          <p:nvPr/>
        </p:nvSpPr>
        <p:spPr bwMode="auto">
          <a:xfrm>
            <a:off x="1828800" y="1600200"/>
            <a:ext cx="1828800" cy="1295400"/>
          </a:xfrm>
          <a:prstGeom prst="rect">
            <a:avLst/>
          </a:prstGeom>
          <a:solidFill>
            <a:schemeClr val="bg1">
              <a:alpha val="85001"/>
            </a:schemeClr>
          </a:solidFill>
          <a:ln w="9525">
            <a:no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32101" name="Rectangle 5"/>
          <p:cNvSpPr>
            <a:spLocks noChangeArrowheads="1"/>
          </p:cNvSpPr>
          <p:nvPr/>
        </p:nvSpPr>
        <p:spPr bwMode="auto">
          <a:xfrm>
            <a:off x="5486400" y="1600200"/>
            <a:ext cx="1828800" cy="1295400"/>
          </a:xfrm>
          <a:prstGeom prst="rect">
            <a:avLst/>
          </a:prstGeom>
          <a:solidFill>
            <a:schemeClr val="bg1">
              <a:alpha val="85001"/>
            </a:schemeClr>
          </a:solidFill>
          <a:ln w="9525">
            <a:no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32102" name="Rectangle 6"/>
          <p:cNvSpPr>
            <a:spLocks noChangeArrowheads="1"/>
          </p:cNvSpPr>
          <p:nvPr/>
        </p:nvSpPr>
        <p:spPr bwMode="auto">
          <a:xfrm>
            <a:off x="7315200" y="1600200"/>
            <a:ext cx="1828800" cy="1295400"/>
          </a:xfrm>
          <a:prstGeom prst="rect">
            <a:avLst/>
          </a:prstGeom>
          <a:solidFill>
            <a:schemeClr val="bg1">
              <a:alpha val="85001"/>
            </a:schemeClr>
          </a:solidFill>
          <a:ln w="9525">
            <a:no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pic>
        <p:nvPicPr>
          <p:cNvPr id="132103" name="Picture 7" descr="TIR_sequence_side_1"/>
          <p:cNvPicPr>
            <a:picLocks noChangeAspect="1" noChangeArrowheads="1"/>
          </p:cNvPicPr>
          <p:nvPr/>
        </p:nvPicPr>
        <p:blipFill>
          <a:blip r:embed="rId4" cstate="print"/>
          <a:srcRect/>
          <a:stretch>
            <a:fillRect/>
          </a:stretch>
        </p:blipFill>
        <p:spPr bwMode="auto">
          <a:xfrm>
            <a:off x="915988" y="3810000"/>
            <a:ext cx="3656012" cy="2290763"/>
          </a:xfrm>
          <a:prstGeom prst="rect">
            <a:avLst/>
          </a:prstGeom>
          <a:noFill/>
        </p:spPr>
      </p:pic>
      <p:pic>
        <p:nvPicPr>
          <p:cNvPr id="132104" name="Picture 8" descr="TIR_sequence_side_2"/>
          <p:cNvPicPr>
            <a:picLocks noChangeAspect="1" noChangeArrowheads="1"/>
          </p:cNvPicPr>
          <p:nvPr/>
        </p:nvPicPr>
        <p:blipFill>
          <a:blip r:embed="rId5" cstate="print"/>
          <a:srcRect/>
          <a:stretch>
            <a:fillRect/>
          </a:stretch>
        </p:blipFill>
        <p:spPr bwMode="auto">
          <a:xfrm>
            <a:off x="915988" y="3810000"/>
            <a:ext cx="3656012" cy="2290763"/>
          </a:xfrm>
          <a:prstGeom prst="rect">
            <a:avLst/>
          </a:prstGeom>
          <a:noFill/>
        </p:spPr>
      </p:pic>
      <p:pic>
        <p:nvPicPr>
          <p:cNvPr id="132105" name="Picture 9" descr="TIR_sequence_side_3"/>
          <p:cNvPicPr>
            <a:picLocks noChangeAspect="1" noChangeArrowheads="1"/>
          </p:cNvPicPr>
          <p:nvPr/>
        </p:nvPicPr>
        <p:blipFill>
          <a:blip r:embed="rId6" cstate="print"/>
          <a:srcRect/>
          <a:stretch>
            <a:fillRect/>
          </a:stretch>
        </p:blipFill>
        <p:spPr bwMode="auto">
          <a:xfrm>
            <a:off x="915988" y="3657600"/>
            <a:ext cx="3656012" cy="2427288"/>
          </a:xfrm>
          <a:prstGeom prst="rect">
            <a:avLst/>
          </a:prstGeom>
          <a:noFill/>
        </p:spPr>
      </p:pic>
      <p:sp>
        <p:nvSpPr>
          <p:cNvPr id="132106" name="Text Box 10"/>
          <p:cNvSpPr txBox="1">
            <a:spLocks noChangeArrowheads="1"/>
          </p:cNvSpPr>
          <p:nvPr/>
        </p:nvSpPr>
        <p:spPr bwMode="auto">
          <a:xfrm>
            <a:off x="4337050" y="1295400"/>
            <a:ext cx="311150" cy="366713"/>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b="1" smtClean="0">
                <a:solidFill>
                  <a:srgbClr val="FF0000"/>
                </a:solidFill>
              </a:rPr>
              <a:t>3</a:t>
            </a:r>
          </a:p>
        </p:txBody>
      </p:sp>
      <p:sp>
        <p:nvSpPr>
          <p:cNvPr id="132107" name="Text Box 11"/>
          <p:cNvSpPr txBox="1">
            <a:spLocks noChangeArrowheads="1"/>
          </p:cNvSpPr>
          <p:nvPr/>
        </p:nvSpPr>
        <p:spPr bwMode="auto">
          <a:xfrm>
            <a:off x="3597275" y="4252913"/>
            <a:ext cx="609600" cy="304800"/>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400" smtClean="0">
                <a:solidFill>
                  <a:srgbClr val="000000"/>
                </a:solidFill>
              </a:rPr>
              <a:t>p-InP</a:t>
            </a:r>
          </a:p>
        </p:txBody>
      </p:sp>
      <p:sp>
        <p:nvSpPr>
          <p:cNvPr id="132108" name="Text Box 12"/>
          <p:cNvSpPr txBox="1">
            <a:spLocks noChangeArrowheads="1"/>
          </p:cNvSpPr>
          <p:nvPr/>
        </p:nvSpPr>
        <p:spPr bwMode="auto">
          <a:xfrm>
            <a:off x="3597275" y="5472113"/>
            <a:ext cx="609600" cy="304800"/>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400" smtClean="0">
                <a:solidFill>
                  <a:srgbClr val="000000"/>
                </a:solidFill>
              </a:rPr>
              <a:t>n-InP</a:t>
            </a:r>
          </a:p>
        </p:txBody>
      </p:sp>
      <p:sp>
        <p:nvSpPr>
          <p:cNvPr id="132109" name="Text Box 13"/>
          <p:cNvSpPr txBox="1">
            <a:spLocks noChangeArrowheads="1"/>
          </p:cNvSpPr>
          <p:nvPr/>
        </p:nvSpPr>
        <p:spPr bwMode="auto">
          <a:xfrm>
            <a:off x="3498850" y="4597400"/>
            <a:ext cx="895350" cy="304800"/>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400" smtClean="0">
                <a:solidFill>
                  <a:srgbClr val="000000"/>
                </a:solidFill>
              </a:rPr>
              <a:t>InGaAsP</a:t>
            </a:r>
          </a:p>
        </p:txBody>
      </p:sp>
      <p:sp>
        <p:nvSpPr>
          <p:cNvPr id="132110" name="Text Box 14"/>
          <p:cNvSpPr txBox="1">
            <a:spLocks noChangeArrowheads="1"/>
          </p:cNvSpPr>
          <p:nvPr/>
        </p:nvSpPr>
        <p:spPr bwMode="auto">
          <a:xfrm>
            <a:off x="3632200" y="3879850"/>
            <a:ext cx="558800" cy="304800"/>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400" smtClean="0">
                <a:solidFill>
                  <a:srgbClr val="FFFFFF"/>
                </a:solidFill>
              </a:rPr>
              <a:t>SiNx</a:t>
            </a:r>
          </a:p>
        </p:txBody>
      </p:sp>
      <p:sp>
        <p:nvSpPr>
          <p:cNvPr id="132111" name="Text Box 15"/>
          <p:cNvSpPr txBox="1">
            <a:spLocks noChangeArrowheads="1"/>
          </p:cNvSpPr>
          <p:nvPr/>
        </p:nvSpPr>
        <p:spPr bwMode="auto">
          <a:xfrm>
            <a:off x="3611563" y="3505200"/>
            <a:ext cx="579437" cy="304800"/>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400" smtClean="0">
                <a:solidFill>
                  <a:srgbClr val="000000"/>
                </a:solidFill>
              </a:rPr>
              <a:t>SiO2</a:t>
            </a:r>
            <a:endParaRPr lang="en-US" sz="1400" smtClean="0">
              <a:solidFill>
                <a:srgbClr val="FFFFFF"/>
              </a:solidFill>
            </a:endParaRPr>
          </a:p>
        </p:txBody>
      </p:sp>
      <p:sp>
        <p:nvSpPr>
          <p:cNvPr id="132112" name="Text Box 16"/>
          <p:cNvSpPr txBox="1">
            <a:spLocks noChangeArrowheads="1"/>
          </p:cNvSpPr>
          <p:nvPr/>
        </p:nvSpPr>
        <p:spPr bwMode="auto">
          <a:xfrm>
            <a:off x="5334000" y="3962400"/>
            <a:ext cx="3429000" cy="1585913"/>
          </a:xfrm>
          <a:prstGeom prst="rect">
            <a:avLst/>
          </a:prstGeom>
          <a:noFill/>
          <a:ln w="9525">
            <a:noFill/>
            <a:miter lim="800000"/>
            <a:headEnd/>
            <a:tailEnd/>
          </a:ln>
          <a:effectLst/>
        </p:spPr>
        <p:txBody>
          <a:bodyPr>
            <a:spAutoFit/>
          </a:bodyPr>
          <a:lstStyle/>
          <a:p>
            <a:pPr fontAlgn="base">
              <a:spcBef>
                <a:spcPct val="0"/>
              </a:spcBef>
              <a:spcAft>
                <a:spcPct val="0"/>
              </a:spcAft>
            </a:pPr>
            <a:r>
              <a:rPr lang="en-US" sz="2000" b="1" smtClean="0">
                <a:solidFill>
                  <a:srgbClr val="000000"/>
                </a:solidFill>
              </a:rPr>
              <a:t>Define Deep Etch Window</a:t>
            </a:r>
            <a:endParaRPr lang="en-US" sz="2400" smtClean="0">
              <a:solidFill>
                <a:srgbClr val="000000"/>
              </a:solidFill>
            </a:endParaRPr>
          </a:p>
          <a:p>
            <a:pPr fontAlgn="base">
              <a:spcBef>
                <a:spcPct val="0"/>
              </a:spcBef>
              <a:spcAft>
                <a:spcPct val="0"/>
              </a:spcAft>
            </a:pPr>
            <a:r>
              <a:rPr lang="en-US" smtClean="0">
                <a:solidFill>
                  <a:srgbClr val="000000"/>
                </a:solidFill>
              </a:rPr>
              <a:t>  - Define window</a:t>
            </a:r>
          </a:p>
          <a:p>
            <a:pPr fontAlgn="base">
              <a:spcBef>
                <a:spcPct val="0"/>
              </a:spcBef>
              <a:spcAft>
                <a:spcPct val="0"/>
              </a:spcAft>
            </a:pPr>
            <a:r>
              <a:rPr lang="en-US" smtClean="0">
                <a:solidFill>
                  <a:srgbClr val="000000"/>
                </a:solidFill>
              </a:rPr>
              <a:t>  - Evaporate SiO2</a:t>
            </a:r>
          </a:p>
          <a:p>
            <a:pPr fontAlgn="base">
              <a:spcBef>
                <a:spcPct val="0"/>
              </a:spcBef>
              <a:spcAft>
                <a:spcPct val="0"/>
              </a:spcAft>
            </a:pPr>
            <a:r>
              <a:rPr lang="en-US" smtClean="0">
                <a:solidFill>
                  <a:srgbClr val="000000"/>
                </a:solidFill>
              </a:rPr>
              <a:t>  - Lift-off SiO2</a:t>
            </a:r>
            <a:endParaRPr lang="en-US" sz="2400" smtClean="0">
              <a:solidFill>
                <a:srgbClr val="000000"/>
              </a:solidFill>
            </a:endParaRPr>
          </a:p>
          <a:p>
            <a:pPr fontAlgn="base">
              <a:spcBef>
                <a:spcPct val="0"/>
              </a:spcBef>
              <a:spcAft>
                <a:spcPct val="0"/>
              </a:spcAft>
            </a:pPr>
            <a:endParaRPr lang="en-US" sz="2400" smtClean="0">
              <a:solidFill>
                <a:srgbClr val="000000"/>
              </a:solidFill>
            </a:endParaRPr>
          </a:p>
        </p:txBody>
      </p:sp>
      <p:sp>
        <p:nvSpPr>
          <p:cNvPr id="132114" name="Rectangle 18"/>
          <p:cNvSpPr>
            <a:spLocks noChangeArrowheads="1"/>
          </p:cNvSpPr>
          <p:nvPr/>
        </p:nvSpPr>
        <p:spPr bwMode="auto">
          <a:xfrm>
            <a:off x="76200" y="0"/>
            <a:ext cx="8229600" cy="1143000"/>
          </a:xfrm>
          <a:prstGeom prst="rect">
            <a:avLst/>
          </a:prstGeom>
          <a:noFill/>
          <a:ln w="9525">
            <a:noFill/>
            <a:miter lim="800000"/>
            <a:headEnd/>
            <a:tailEnd/>
          </a:ln>
          <a:effectLst/>
        </p:spPr>
        <p:txBody>
          <a:bodyPr anchor="ctr"/>
          <a:lstStyle/>
          <a:p>
            <a:pPr fontAlgn="base">
              <a:spcBef>
                <a:spcPct val="0"/>
              </a:spcBef>
              <a:spcAft>
                <a:spcPct val="0"/>
              </a:spcAft>
            </a:pPr>
            <a:r>
              <a:rPr lang="en-US" sz="4000" smtClean="0">
                <a:solidFill>
                  <a:srgbClr val="F9C11B"/>
                </a:solidFill>
              </a:rPr>
              <a:t>Integration Technologies </a:t>
            </a:r>
            <a:br>
              <a:rPr lang="en-US" sz="4000" smtClean="0">
                <a:solidFill>
                  <a:srgbClr val="F9C11B"/>
                </a:solidFill>
              </a:rPr>
            </a:br>
            <a:r>
              <a:rPr lang="en-US" sz="4000" smtClean="0">
                <a:solidFill>
                  <a:srgbClr val="F9C11B"/>
                </a:solidFill>
              </a:rPr>
              <a:t>	</a:t>
            </a:r>
            <a:r>
              <a:rPr lang="en-US" sz="3400" smtClean="0">
                <a:solidFill>
                  <a:srgbClr val="F9C11B"/>
                </a:solidFill>
              </a:rPr>
              <a:t>TIR Mirror Fabrication</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lide Number Placeholder 5"/>
          <p:cNvSpPr>
            <a:spLocks noGrp="1"/>
          </p:cNvSpPr>
          <p:nvPr>
            <p:ph type="sldNum" sz="quarter" idx="12"/>
          </p:nvPr>
        </p:nvSpPr>
        <p:spPr/>
        <p:txBody>
          <a:bodyPr/>
          <a:lstStyle/>
          <a:p>
            <a:fld id="{D9ECCF6B-0BFF-479B-930E-CE9DD7B46110}" type="slidenum">
              <a:rPr lang="en-US">
                <a:solidFill>
                  <a:srgbClr val="000000"/>
                </a:solidFill>
              </a:rPr>
              <a:pPr/>
              <a:t>35</a:t>
            </a:fld>
            <a:endParaRPr lang="en-US">
              <a:solidFill>
                <a:srgbClr val="000000"/>
              </a:solidFill>
            </a:endParaRPr>
          </a:p>
        </p:txBody>
      </p:sp>
      <p:pic>
        <p:nvPicPr>
          <p:cNvPr id="134146" name="Picture 2" descr="TIR_sequence"/>
          <p:cNvPicPr>
            <a:picLocks noChangeAspect="1" noChangeArrowheads="1"/>
          </p:cNvPicPr>
          <p:nvPr/>
        </p:nvPicPr>
        <p:blipFill>
          <a:blip r:embed="rId3" cstate="print"/>
          <a:srcRect/>
          <a:stretch>
            <a:fillRect/>
          </a:stretch>
        </p:blipFill>
        <p:spPr bwMode="auto">
          <a:xfrm>
            <a:off x="0" y="1600200"/>
            <a:ext cx="9086850" cy="1189038"/>
          </a:xfrm>
          <a:prstGeom prst="rect">
            <a:avLst/>
          </a:prstGeom>
          <a:noFill/>
        </p:spPr>
      </p:pic>
      <p:sp>
        <p:nvSpPr>
          <p:cNvPr id="134147" name="Rectangle 3"/>
          <p:cNvSpPr>
            <a:spLocks noChangeArrowheads="1"/>
          </p:cNvSpPr>
          <p:nvPr/>
        </p:nvSpPr>
        <p:spPr bwMode="auto">
          <a:xfrm>
            <a:off x="76200" y="1600200"/>
            <a:ext cx="1828800" cy="1295400"/>
          </a:xfrm>
          <a:prstGeom prst="rect">
            <a:avLst/>
          </a:prstGeom>
          <a:solidFill>
            <a:schemeClr val="bg1">
              <a:alpha val="85001"/>
            </a:schemeClr>
          </a:solidFill>
          <a:ln w="9525">
            <a:no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34148" name="Rectangle 4"/>
          <p:cNvSpPr>
            <a:spLocks noChangeArrowheads="1"/>
          </p:cNvSpPr>
          <p:nvPr/>
        </p:nvSpPr>
        <p:spPr bwMode="auto">
          <a:xfrm>
            <a:off x="1828800" y="1600200"/>
            <a:ext cx="1828800" cy="1295400"/>
          </a:xfrm>
          <a:prstGeom prst="rect">
            <a:avLst/>
          </a:prstGeom>
          <a:solidFill>
            <a:schemeClr val="bg1">
              <a:alpha val="85001"/>
            </a:schemeClr>
          </a:solidFill>
          <a:ln w="9525">
            <a:no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34149" name="Rectangle 5"/>
          <p:cNvSpPr>
            <a:spLocks noChangeArrowheads="1"/>
          </p:cNvSpPr>
          <p:nvPr/>
        </p:nvSpPr>
        <p:spPr bwMode="auto">
          <a:xfrm>
            <a:off x="3657600" y="1600200"/>
            <a:ext cx="1828800" cy="1295400"/>
          </a:xfrm>
          <a:prstGeom prst="rect">
            <a:avLst/>
          </a:prstGeom>
          <a:solidFill>
            <a:schemeClr val="bg1">
              <a:alpha val="85001"/>
            </a:schemeClr>
          </a:solidFill>
          <a:ln w="9525">
            <a:no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34150" name="Rectangle 6"/>
          <p:cNvSpPr>
            <a:spLocks noChangeArrowheads="1"/>
          </p:cNvSpPr>
          <p:nvPr/>
        </p:nvSpPr>
        <p:spPr bwMode="auto">
          <a:xfrm>
            <a:off x="7315200" y="1600200"/>
            <a:ext cx="1828800" cy="1295400"/>
          </a:xfrm>
          <a:prstGeom prst="rect">
            <a:avLst/>
          </a:prstGeom>
          <a:solidFill>
            <a:schemeClr val="bg1">
              <a:alpha val="85001"/>
            </a:schemeClr>
          </a:solidFill>
          <a:ln w="9525">
            <a:no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pic>
        <p:nvPicPr>
          <p:cNvPr id="134151" name="Picture 7" descr="TIR_sequence_side_1"/>
          <p:cNvPicPr>
            <a:picLocks noChangeAspect="1" noChangeArrowheads="1"/>
          </p:cNvPicPr>
          <p:nvPr/>
        </p:nvPicPr>
        <p:blipFill>
          <a:blip r:embed="rId4" cstate="print"/>
          <a:srcRect/>
          <a:stretch>
            <a:fillRect/>
          </a:stretch>
        </p:blipFill>
        <p:spPr bwMode="auto">
          <a:xfrm>
            <a:off x="915988" y="3810000"/>
            <a:ext cx="3656012" cy="2290763"/>
          </a:xfrm>
          <a:prstGeom prst="rect">
            <a:avLst/>
          </a:prstGeom>
          <a:noFill/>
        </p:spPr>
      </p:pic>
      <p:pic>
        <p:nvPicPr>
          <p:cNvPr id="134152" name="Picture 8" descr="TIR_sequence_side_2"/>
          <p:cNvPicPr>
            <a:picLocks noChangeAspect="1" noChangeArrowheads="1"/>
          </p:cNvPicPr>
          <p:nvPr/>
        </p:nvPicPr>
        <p:blipFill>
          <a:blip r:embed="rId5" cstate="print"/>
          <a:srcRect/>
          <a:stretch>
            <a:fillRect/>
          </a:stretch>
        </p:blipFill>
        <p:spPr bwMode="auto">
          <a:xfrm>
            <a:off x="915988" y="3810000"/>
            <a:ext cx="3656012" cy="2290763"/>
          </a:xfrm>
          <a:prstGeom prst="rect">
            <a:avLst/>
          </a:prstGeom>
          <a:noFill/>
        </p:spPr>
      </p:pic>
      <p:pic>
        <p:nvPicPr>
          <p:cNvPr id="134153" name="Picture 9" descr="TIR_sequence_side_3"/>
          <p:cNvPicPr>
            <a:picLocks noChangeAspect="1" noChangeArrowheads="1"/>
          </p:cNvPicPr>
          <p:nvPr/>
        </p:nvPicPr>
        <p:blipFill>
          <a:blip r:embed="rId6" cstate="print"/>
          <a:srcRect/>
          <a:stretch>
            <a:fillRect/>
          </a:stretch>
        </p:blipFill>
        <p:spPr bwMode="auto">
          <a:xfrm>
            <a:off x="915988" y="3657600"/>
            <a:ext cx="3656012" cy="2427288"/>
          </a:xfrm>
          <a:prstGeom prst="rect">
            <a:avLst/>
          </a:prstGeom>
          <a:noFill/>
        </p:spPr>
      </p:pic>
      <p:pic>
        <p:nvPicPr>
          <p:cNvPr id="134154" name="Picture 10" descr="TIR_sequence_side_4"/>
          <p:cNvPicPr>
            <a:picLocks noChangeAspect="1" noChangeArrowheads="1"/>
          </p:cNvPicPr>
          <p:nvPr/>
        </p:nvPicPr>
        <p:blipFill>
          <a:blip r:embed="rId7" cstate="print"/>
          <a:srcRect/>
          <a:stretch>
            <a:fillRect/>
          </a:stretch>
        </p:blipFill>
        <p:spPr bwMode="auto">
          <a:xfrm>
            <a:off x="915988" y="3657600"/>
            <a:ext cx="3656012" cy="2427288"/>
          </a:xfrm>
          <a:prstGeom prst="rect">
            <a:avLst/>
          </a:prstGeom>
          <a:noFill/>
        </p:spPr>
      </p:pic>
      <p:sp>
        <p:nvSpPr>
          <p:cNvPr id="134155" name="Text Box 11"/>
          <p:cNvSpPr txBox="1">
            <a:spLocks noChangeArrowheads="1"/>
          </p:cNvSpPr>
          <p:nvPr/>
        </p:nvSpPr>
        <p:spPr bwMode="auto">
          <a:xfrm>
            <a:off x="6165850" y="1295400"/>
            <a:ext cx="311150" cy="366713"/>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b="1" smtClean="0">
                <a:solidFill>
                  <a:srgbClr val="FF0000"/>
                </a:solidFill>
              </a:rPr>
              <a:t>4</a:t>
            </a:r>
          </a:p>
        </p:txBody>
      </p:sp>
      <p:sp>
        <p:nvSpPr>
          <p:cNvPr id="134156" name="Text Box 12"/>
          <p:cNvSpPr txBox="1">
            <a:spLocks noChangeArrowheads="1"/>
          </p:cNvSpPr>
          <p:nvPr/>
        </p:nvSpPr>
        <p:spPr bwMode="auto">
          <a:xfrm>
            <a:off x="3597275" y="4252913"/>
            <a:ext cx="609600" cy="304800"/>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400" smtClean="0">
                <a:solidFill>
                  <a:srgbClr val="000000"/>
                </a:solidFill>
              </a:rPr>
              <a:t>p-InP</a:t>
            </a:r>
          </a:p>
        </p:txBody>
      </p:sp>
      <p:sp>
        <p:nvSpPr>
          <p:cNvPr id="134157" name="Text Box 13"/>
          <p:cNvSpPr txBox="1">
            <a:spLocks noChangeArrowheads="1"/>
          </p:cNvSpPr>
          <p:nvPr/>
        </p:nvSpPr>
        <p:spPr bwMode="auto">
          <a:xfrm>
            <a:off x="3597275" y="5472113"/>
            <a:ext cx="609600" cy="304800"/>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400" smtClean="0">
                <a:solidFill>
                  <a:srgbClr val="000000"/>
                </a:solidFill>
              </a:rPr>
              <a:t>n-InP</a:t>
            </a:r>
          </a:p>
        </p:txBody>
      </p:sp>
      <p:sp>
        <p:nvSpPr>
          <p:cNvPr id="134158" name="Text Box 14"/>
          <p:cNvSpPr txBox="1">
            <a:spLocks noChangeArrowheads="1"/>
          </p:cNvSpPr>
          <p:nvPr/>
        </p:nvSpPr>
        <p:spPr bwMode="auto">
          <a:xfrm>
            <a:off x="3498850" y="4597400"/>
            <a:ext cx="895350" cy="304800"/>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400" smtClean="0">
                <a:solidFill>
                  <a:srgbClr val="000000"/>
                </a:solidFill>
              </a:rPr>
              <a:t>InGaAsP</a:t>
            </a:r>
          </a:p>
        </p:txBody>
      </p:sp>
      <p:sp>
        <p:nvSpPr>
          <p:cNvPr id="134159" name="Text Box 15"/>
          <p:cNvSpPr txBox="1">
            <a:spLocks noChangeArrowheads="1"/>
          </p:cNvSpPr>
          <p:nvPr/>
        </p:nvSpPr>
        <p:spPr bwMode="auto">
          <a:xfrm>
            <a:off x="3632200" y="3879850"/>
            <a:ext cx="558800" cy="304800"/>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400" smtClean="0">
                <a:solidFill>
                  <a:srgbClr val="FFFFFF"/>
                </a:solidFill>
              </a:rPr>
              <a:t>SiNx</a:t>
            </a:r>
          </a:p>
        </p:txBody>
      </p:sp>
      <p:sp>
        <p:nvSpPr>
          <p:cNvPr id="134160" name="Line 16"/>
          <p:cNvSpPr>
            <a:spLocks noChangeShapeType="1"/>
          </p:cNvSpPr>
          <p:nvPr/>
        </p:nvSpPr>
        <p:spPr bwMode="auto">
          <a:xfrm>
            <a:off x="2590800" y="4724400"/>
            <a:ext cx="0" cy="609600"/>
          </a:xfrm>
          <a:prstGeom prst="line">
            <a:avLst/>
          </a:prstGeom>
          <a:noFill/>
          <a:ln w="38100">
            <a:solidFill>
              <a:schemeClr val="tx1"/>
            </a:solidFill>
            <a:round/>
            <a:headEnd/>
            <a:tailEnd type="triangle" w="med" len="med"/>
          </a:ln>
          <a:effectLst/>
        </p:spPr>
        <p:txBody>
          <a:bodyPr wrap="none" anchor="ctr"/>
          <a:lstStyle/>
          <a:p>
            <a:pPr fontAlgn="base">
              <a:spcBef>
                <a:spcPct val="0"/>
              </a:spcBef>
              <a:spcAft>
                <a:spcPct val="0"/>
              </a:spcAft>
            </a:pPr>
            <a:endParaRPr lang="en-US" smtClean="0">
              <a:solidFill>
                <a:srgbClr val="000000"/>
              </a:solidFill>
            </a:endParaRPr>
          </a:p>
        </p:txBody>
      </p:sp>
      <p:sp>
        <p:nvSpPr>
          <p:cNvPr id="134161" name="Line 17"/>
          <p:cNvSpPr>
            <a:spLocks noChangeShapeType="1"/>
          </p:cNvSpPr>
          <p:nvPr/>
        </p:nvSpPr>
        <p:spPr bwMode="auto">
          <a:xfrm>
            <a:off x="2133600" y="4724400"/>
            <a:ext cx="0" cy="609600"/>
          </a:xfrm>
          <a:prstGeom prst="line">
            <a:avLst/>
          </a:prstGeom>
          <a:noFill/>
          <a:ln w="38100">
            <a:solidFill>
              <a:schemeClr val="tx1"/>
            </a:solidFill>
            <a:round/>
            <a:headEnd/>
            <a:tailEnd type="triangle" w="med" len="med"/>
          </a:ln>
          <a:effectLst/>
        </p:spPr>
        <p:txBody>
          <a:bodyPr wrap="none" anchor="ctr"/>
          <a:lstStyle/>
          <a:p>
            <a:pPr fontAlgn="base">
              <a:spcBef>
                <a:spcPct val="0"/>
              </a:spcBef>
              <a:spcAft>
                <a:spcPct val="0"/>
              </a:spcAft>
            </a:pPr>
            <a:endParaRPr lang="en-US" smtClean="0">
              <a:solidFill>
                <a:srgbClr val="000000"/>
              </a:solidFill>
            </a:endParaRPr>
          </a:p>
        </p:txBody>
      </p:sp>
      <p:sp>
        <p:nvSpPr>
          <p:cNvPr id="134162" name="Text Box 18"/>
          <p:cNvSpPr txBox="1">
            <a:spLocks noChangeArrowheads="1"/>
          </p:cNvSpPr>
          <p:nvPr/>
        </p:nvSpPr>
        <p:spPr bwMode="auto">
          <a:xfrm>
            <a:off x="3611563" y="3505200"/>
            <a:ext cx="579437" cy="304800"/>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400" smtClean="0">
                <a:solidFill>
                  <a:srgbClr val="000000"/>
                </a:solidFill>
              </a:rPr>
              <a:t>SiO2</a:t>
            </a:r>
            <a:endParaRPr lang="en-US" sz="1400" smtClean="0">
              <a:solidFill>
                <a:srgbClr val="FFFFFF"/>
              </a:solidFill>
            </a:endParaRPr>
          </a:p>
        </p:txBody>
      </p:sp>
      <p:sp>
        <p:nvSpPr>
          <p:cNvPr id="134163" name="Text Box 19"/>
          <p:cNvSpPr txBox="1">
            <a:spLocks noChangeArrowheads="1"/>
          </p:cNvSpPr>
          <p:nvPr/>
        </p:nvSpPr>
        <p:spPr bwMode="auto">
          <a:xfrm>
            <a:off x="5334000" y="3962400"/>
            <a:ext cx="3429000" cy="1495425"/>
          </a:xfrm>
          <a:prstGeom prst="rect">
            <a:avLst/>
          </a:prstGeom>
          <a:noFill/>
          <a:ln w="9525">
            <a:noFill/>
            <a:miter lim="800000"/>
            <a:headEnd/>
            <a:tailEnd/>
          </a:ln>
          <a:effectLst/>
        </p:spPr>
        <p:txBody>
          <a:bodyPr>
            <a:spAutoFit/>
          </a:bodyPr>
          <a:lstStyle/>
          <a:p>
            <a:pPr fontAlgn="base">
              <a:spcBef>
                <a:spcPct val="0"/>
              </a:spcBef>
              <a:spcAft>
                <a:spcPct val="0"/>
              </a:spcAft>
            </a:pPr>
            <a:r>
              <a:rPr lang="en-US" sz="2000" b="1" smtClean="0">
                <a:solidFill>
                  <a:srgbClr val="000000"/>
                </a:solidFill>
              </a:rPr>
              <a:t>Etch Mirror</a:t>
            </a:r>
            <a:endParaRPr lang="en-US" sz="2400" smtClean="0">
              <a:solidFill>
                <a:srgbClr val="000000"/>
              </a:solidFill>
            </a:endParaRPr>
          </a:p>
          <a:p>
            <a:pPr fontAlgn="base">
              <a:spcBef>
                <a:spcPct val="0"/>
              </a:spcBef>
              <a:spcAft>
                <a:spcPct val="0"/>
              </a:spcAft>
            </a:pPr>
            <a:r>
              <a:rPr lang="en-US" smtClean="0">
                <a:solidFill>
                  <a:srgbClr val="000000"/>
                </a:solidFill>
              </a:rPr>
              <a:t>  - 2nd RIE etch with MHA</a:t>
            </a:r>
          </a:p>
          <a:p>
            <a:pPr fontAlgn="base">
              <a:spcBef>
                <a:spcPct val="0"/>
              </a:spcBef>
              <a:spcAft>
                <a:spcPct val="0"/>
              </a:spcAft>
            </a:pPr>
            <a:r>
              <a:rPr lang="en-US" smtClean="0">
                <a:solidFill>
                  <a:srgbClr val="000000"/>
                </a:solidFill>
              </a:rPr>
              <a:t>  - ~1um below InGaAsP layer</a:t>
            </a:r>
          </a:p>
          <a:p>
            <a:pPr fontAlgn="base">
              <a:spcBef>
                <a:spcPct val="0"/>
              </a:spcBef>
              <a:spcAft>
                <a:spcPct val="0"/>
              </a:spcAft>
            </a:pPr>
            <a:r>
              <a:rPr lang="en-US" smtClean="0">
                <a:solidFill>
                  <a:srgbClr val="000000"/>
                </a:solidFill>
              </a:rPr>
              <a:t>  - Cycling with O2 etch to</a:t>
            </a:r>
          </a:p>
          <a:p>
            <a:pPr fontAlgn="base">
              <a:spcBef>
                <a:spcPct val="0"/>
              </a:spcBef>
              <a:spcAft>
                <a:spcPct val="0"/>
              </a:spcAft>
            </a:pPr>
            <a:r>
              <a:rPr lang="en-US" smtClean="0">
                <a:solidFill>
                  <a:srgbClr val="000000"/>
                </a:solidFill>
              </a:rPr>
              <a:t>     remove polymer build-up</a:t>
            </a:r>
          </a:p>
        </p:txBody>
      </p:sp>
      <p:sp>
        <p:nvSpPr>
          <p:cNvPr id="134165" name="Rectangle 21"/>
          <p:cNvSpPr>
            <a:spLocks noChangeArrowheads="1"/>
          </p:cNvSpPr>
          <p:nvPr/>
        </p:nvSpPr>
        <p:spPr bwMode="auto">
          <a:xfrm>
            <a:off x="76200" y="0"/>
            <a:ext cx="8229600" cy="1143000"/>
          </a:xfrm>
          <a:prstGeom prst="rect">
            <a:avLst/>
          </a:prstGeom>
          <a:noFill/>
          <a:ln w="9525">
            <a:noFill/>
            <a:miter lim="800000"/>
            <a:headEnd/>
            <a:tailEnd/>
          </a:ln>
          <a:effectLst/>
        </p:spPr>
        <p:txBody>
          <a:bodyPr anchor="ctr"/>
          <a:lstStyle/>
          <a:p>
            <a:pPr fontAlgn="base">
              <a:spcBef>
                <a:spcPct val="0"/>
              </a:spcBef>
              <a:spcAft>
                <a:spcPct val="0"/>
              </a:spcAft>
            </a:pPr>
            <a:r>
              <a:rPr lang="en-US" sz="4000" smtClean="0">
                <a:solidFill>
                  <a:srgbClr val="F9C11B"/>
                </a:solidFill>
              </a:rPr>
              <a:t>Integration Technologies </a:t>
            </a:r>
            <a:br>
              <a:rPr lang="en-US" sz="4000" smtClean="0">
                <a:solidFill>
                  <a:srgbClr val="F9C11B"/>
                </a:solidFill>
              </a:rPr>
            </a:br>
            <a:r>
              <a:rPr lang="en-US" sz="4000" smtClean="0">
                <a:solidFill>
                  <a:srgbClr val="F9C11B"/>
                </a:solidFill>
              </a:rPr>
              <a:t>	</a:t>
            </a:r>
            <a:r>
              <a:rPr lang="en-US" sz="3400" smtClean="0">
                <a:solidFill>
                  <a:srgbClr val="F9C11B"/>
                </a:solidFill>
              </a:rPr>
              <a:t>TIR Mirror Fabrication</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lide Number Placeholder 5"/>
          <p:cNvSpPr>
            <a:spLocks noGrp="1"/>
          </p:cNvSpPr>
          <p:nvPr>
            <p:ph type="sldNum" sz="quarter" idx="12"/>
          </p:nvPr>
        </p:nvSpPr>
        <p:spPr/>
        <p:txBody>
          <a:bodyPr/>
          <a:lstStyle/>
          <a:p>
            <a:fld id="{52A680DB-5B3A-4781-A425-43EF0CCB3028}" type="slidenum">
              <a:rPr lang="en-US">
                <a:solidFill>
                  <a:srgbClr val="000000"/>
                </a:solidFill>
              </a:rPr>
              <a:pPr/>
              <a:t>36</a:t>
            </a:fld>
            <a:endParaRPr lang="en-US">
              <a:solidFill>
                <a:srgbClr val="000000"/>
              </a:solidFill>
            </a:endParaRPr>
          </a:p>
        </p:txBody>
      </p:sp>
      <p:pic>
        <p:nvPicPr>
          <p:cNvPr id="136194" name="Picture 2" descr="TIR_sequence"/>
          <p:cNvPicPr>
            <a:picLocks noChangeAspect="1" noChangeArrowheads="1"/>
          </p:cNvPicPr>
          <p:nvPr/>
        </p:nvPicPr>
        <p:blipFill>
          <a:blip r:embed="rId3" cstate="print"/>
          <a:srcRect/>
          <a:stretch>
            <a:fillRect/>
          </a:stretch>
        </p:blipFill>
        <p:spPr bwMode="auto">
          <a:xfrm>
            <a:off x="0" y="1600200"/>
            <a:ext cx="9086850" cy="1189038"/>
          </a:xfrm>
          <a:prstGeom prst="rect">
            <a:avLst/>
          </a:prstGeom>
          <a:noFill/>
        </p:spPr>
      </p:pic>
      <p:sp>
        <p:nvSpPr>
          <p:cNvPr id="136195" name="Rectangle 3"/>
          <p:cNvSpPr>
            <a:spLocks noChangeArrowheads="1"/>
          </p:cNvSpPr>
          <p:nvPr/>
        </p:nvSpPr>
        <p:spPr bwMode="auto">
          <a:xfrm>
            <a:off x="76200" y="1600200"/>
            <a:ext cx="1828800" cy="1295400"/>
          </a:xfrm>
          <a:prstGeom prst="rect">
            <a:avLst/>
          </a:prstGeom>
          <a:solidFill>
            <a:schemeClr val="bg1">
              <a:alpha val="85001"/>
            </a:schemeClr>
          </a:solidFill>
          <a:ln w="9525">
            <a:no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36196" name="Rectangle 4"/>
          <p:cNvSpPr>
            <a:spLocks noChangeArrowheads="1"/>
          </p:cNvSpPr>
          <p:nvPr/>
        </p:nvSpPr>
        <p:spPr bwMode="auto">
          <a:xfrm>
            <a:off x="1828800" y="1600200"/>
            <a:ext cx="1828800" cy="1295400"/>
          </a:xfrm>
          <a:prstGeom prst="rect">
            <a:avLst/>
          </a:prstGeom>
          <a:solidFill>
            <a:schemeClr val="bg1">
              <a:alpha val="85001"/>
            </a:schemeClr>
          </a:solidFill>
          <a:ln w="9525">
            <a:no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36197" name="Rectangle 5"/>
          <p:cNvSpPr>
            <a:spLocks noChangeArrowheads="1"/>
          </p:cNvSpPr>
          <p:nvPr/>
        </p:nvSpPr>
        <p:spPr bwMode="auto">
          <a:xfrm>
            <a:off x="3657600" y="1600200"/>
            <a:ext cx="1828800" cy="1295400"/>
          </a:xfrm>
          <a:prstGeom prst="rect">
            <a:avLst/>
          </a:prstGeom>
          <a:solidFill>
            <a:schemeClr val="bg1">
              <a:alpha val="85001"/>
            </a:schemeClr>
          </a:solidFill>
          <a:ln w="9525">
            <a:no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sp>
        <p:nvSpPr>
          <p:cNvPr id="136198" name="Rectangle 6"/>
          <p:cNvSpPr>
            <a:spLocks noChangeArrowheads="1"/>
          </p:cNvSpPr>
          <p:nvPr/>
        </p:nvSpPr>
        <p:spPr bwMode="auto">
          <a:xfrm>
            <a:off x="5486400" y="1600200"/>
            <a:ext cx="1828800" cy="1295400"/>
          </a:xfrm>
          <a:prstGeom prst="rect">
            <a:avLst/>
          </a:prstGeom>
          <a:solidFill>
            <a:schemeClr val="bg1">
              <a:alpha val="85001"/>
            </a:schemeClr>
          </a:solidFill>
          <a:ln w="9525">
            <a:noFill/>
            <a:miter lim="800000"/>
            <a:headEnd/>
            <a:tailEnd/>
          </a:ln>
          <a:effectLst/>
        </p:spPr>
        <p:txBody>
          <a:bodyPr wrap="none" anchor="ctr"/>
          <a:lstStyle/>
          <a:p>
            <a:pPr fontAlgn="base">
              <a:spcBef>
                <a:spcPct val="0"/>
              </a:spcBef>
              <a:spcAft>
                <a:spcPct val="0"/>
              </a:spcAft>
            </a:pPr>
            <a:endParaRPr lang="en-US" smtClean="0">
              <a:solidFill>
                <a:srgbClr val="000000"/>
              </a:solidFill>
            </a:endParaRPr>
          </a:p>
        </p:txBody>
      </p:sp>
      <p:pic>
        <p:nvPicPr>
          <p:cNvPr id="136199" name="Picture 7" descr="TIR_sequence_side_1"/>
          <p:cNvPicPr>
            <a:picLocks noChangeAspect="1" noChangeArrowheads="1"/>
          </p:cNvPicPr>
          <p:nvPr/>
        </p:nvPicPr>
        <p:blipFill>
          <a:blip r:embed="rId4" cstate="print"/>
          <a:srcRect/>
          <a:stretch>
            <a:fillRect/>
          </a:stretch>
        </p:blipFill>
        <p:spPr bwMode="auto">
          <a:xfrm>
            <a:off x="915988" y="3810000"/>
            <a:ext cx="3656012" cy="2290763"/>
          </a:xfrm>
          <a:prstGeom prst="rect">
            <a:avLst/>
          </a:prstGeom>
          <a:noFill/>
        </p:spPr>
      </p:pic>
      <p:pic>
        <p:nvPicPr>
          <p:cNvPr id="136200" name="Picture 8" descr="TIR_sequence_side_2"/>
          <p:cNvPicPr>
            <a:picLocks noChangeAspect="1" noChangeArrowheads="1"/>
          </p:cNvPicPr>
          <p:nvPr/>
        </p:nvPicPr>
        <p:blipFill>
          <a:blip r:embed="rId5" cstate="print"/>
          <a:srcRect/>
          <a:stretch>
            <a:fillRect/>
          </a:stretch>
        </p:blipFill>
        <p:spPr bwMode="auto">
          <a:xfrm>
            <a:off x="915988" y="3810000"/>
            <a:ext cx="3656012" cy="2290763"/>
          </a:xfrm>
          <a:prstGeom prst="rect">
            <a:avLst/>
          </a:prstGeom>
          <a:noFill/>
        </p:spPr>
      </p:pic>
      <p:pic>
        <p:nvPicPr>
          <p:cNvPr id="136201" name="Picture 9" descr="TIR_sequence_side_3"/>
          <p:cNvPicPr>
            <a:picLocks noChangeAspect="1" noChangeArrowheads="1"/>
          </p:cNvPicPr>
          <p:nvPr/>
        </p:nvPicPr>
        <p:blipFill>
          <a:blip r:embed="rId6" cstate="print"/>
          <a:srcRect/>
          <a:stretch>
            <a:fillRect/>
          </a:stretch>
        </p:blipFill>
        <p:spPr bwMode="auto">
          <a:xfrm>
            <a:off x="915988" y="3657600"/>
            <a:ext cx="3656012" cy="2427288"/>
          </a:xfrm>
          <a:prstGeom prst="rect">
            <a:avLst/>
          </a:prstGeom>
          <a:noFill/>
        </p:spPr>
      </p:pic>
      <p:pic>
        <p:nvPicPr>
          <p:cNvPr id="136202" name="Picture 10" descr="TIR_sequence_side_4"/>
          <p:cNvPicPr>
            <a:picLocks noChangeAspect="1" noChangeArrowheads="1"/>
          </p:cNvPicPr>
          <p:nvPr/>
        </p:nvPicPr>
        <p:blipFill>
          <a:blip r:embed="rId7" cstate="print"/>
          <a:srcRect/>
          <a:stretch>
            <a:fillRect/>
          </a:stretch>
        </p:blipFill>
        <p:spPr bwMode="auto">
          <a:xfrm>
            <a:off x="915988" y="3657600"/>
            <a:ext cx="3656012" cy="2427288"/>
          </a:xfrm>
          <a:prstGeom prst="rect">
            <a:avLst/>
          </a:prstGeom>
          <a:noFill/>
        </p:spPr>
      </p:pic>
      <p:pic>
        <p:nvPicPr>
          <p:cNvPr id="136203" name="Picture 11" descr="TIR_sequence_side_5"/>
          <p:cNvPicPr>
            <a:picLocks noChangeAspect="1" noChangeArrowheads="1"/>
          </p:cNvPicPr>
          <p:nvPr/>
        </p:nvPicPr>
        <p:blipFill>
          <a:blip r:embed="rId8" cstate="print"/>
          <a:srcRect/>
          <a:stretch>
            <a:fillRect/>
          </a:stretch>
        </p:blipFill>
        <p:spPr bwMode="auto">
          <a:xfrm>
            <a:off x="915988" y="3657600"/>
            <a:ext cx="3656012" cy="2427288"/>
          </a:xfrm>
          <a:prstGeom prst="rect">
            <a:avLst/>
          </a:prstGeom>
          <a:noFill/>
        </p:spPr>
      </p:pic>
      <p:sp>
        <p:nvSpPr>
          <p:cNvPr id="136204" name="Text Box 12"/>
          <p:cNvSpPr txBox="1">
            <a:spLocks noChangeArrowheads="1"/>
          </p:cNvSpPr>
          <p:nvPr/>
        </p:nvSpPr>
        <p:spPr bwMode="auto">
          <a:xfrm>
            <a:off x="7994650" y="1295400"/>
            <a:ext cx="311150" cy="366713"/>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b="1" smtClean="0">
                <a:solidFill>
                  <a:srgbClr val="FF0000"/>
                </a:solidFill>
              </a:rPr>
              <a:t>5</a:t>
            </a:r>
          </a:p>
        </p:txBody>
      </p:sp>
      <p:sp>
        <p:nvSpPr>
          <p:cNvPr id="136205" name="Text Box 13"/>
          <p:cNvSpPr txBox="1">
            <a:spLocks noChangeArrowheads="1"/>
          </p:cNvSpPr>
          <p:nvPr/>
        </p:nvSpPr>
        <p:spPr bwMode="auto">
          <a:xfrm>
            <a:off x="3597275" y="4252913"/>
            <a:ext cx="609600" cy="304800"/>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400" smtClean="0">
                <a:solidFill>
                  <a:srgbClr val="000000"/>
                </a:solidFill>
              </a:rPr>
              <a:t>p-InP</a:t>
            </a:r>
          </a:p>
        </p:txBody>
      </p:sp>
      <p:sp>
        <p:nvSpPr>
          <p:cNvPr id="136206" name="Text Box 14"/>
          <p:cNvSpPr txBox="1">
            <a:spLocks noChangeArrowheads="1"/>
          </p:cNvSpPr>
          <p:nvPr/>
        </p:nvSpPr>
        <p:spPr bwMode="auto">
          <a:xfrm>
            <a:off x="3597275" y="5472113"/>
            <a:ext cx="609600" cy="304800"/>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400" smtClean="0">
                <a:solidFill>
                  <a:srgbClr val="000000"/>
                </a:solidFill>
              </a:rPr>
              <a:t>n-InP</a:t>
            </a:r>
          </a:p>
        </p:txBody>
      </p:sp>
      <p:sp>
        <p:nvSpPr>
          <p:cNvPr id="136207" name="Text Box 15"/>
          <p:cNvSpPr txBox="1">
            <a:spLocks noChangeArrowheads="1"/>
          </p:cNvSpPr>
          <p:nvPr/>
        </p:nvSpPr>
        <p:spPr bwMode="auto">
          <a:xfrm>
            <a:off x="3498850" y="4597400"/>
            <a:ext cx="895350" cy="304800"/>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400" smtClean="0">
                <a:solidFill>
                  <a:srgbClr val="000000"/>
                </a:solidFill>
              </a:rPr>
              <a:t>InGaAsP</a:t>
            </a:r>
          </a:p>
        </p:txBody>
      </p:sp>
      <p:sp>
        <p:nvSpPr>
          <p:cNvPr id="136208" name="Text Box 16"/>
          <p:cNvSpPr txBox="1">
            <a:spLocks noChangeArrowheads="1"/>
          </p:cNvSpPr>
          <p:nvPr/>
        </p:nvSpPr>
        <p:spPr bwMode="auto">
          <a:xfrm>
            <a:off x="5334000" y="3962400"/>
            <a:ext cx="3429000" cy="946150"/>
          </a:xfrm>
          <a:prstGeom prst="rect">
            <a:avLst/>
          </a:prstGeom>
          <a:noFill/>
          <a:ln w="9525">
            <a:noFill/>
            <a:miter lim="800000"/>
            <a:headEnd/>
            <a:tailEnd/>
          </a:ln>
          <a:effectLst/>
        </p:spPr>
        <p:txBody>
          <a:bodyPr>
            <a:spAutoFit/>
          </a:bodyPr>
          <a:lstStyle/>
          <a:p>
            <a:pPr fontAlgn="base">
              <a:spcBef>
                <a:spcPct val="0"/>
              </a:spcBef>
              <a:spcAft>
                <a:spcPct val="0"/>
              </a:spcAft>
            </a:pPr>
            <a:r>
              <a:rPr lang="en-US" sz="2000" b="1" smtClean="0">
                <a:solidFill>
                  <a:srgbClr val="000000"/>
                </a:solidFill>
              </a:rPr>
              <a:t>Remove Hard Masks</a:t>
            </a:r>
            <a:endParaRPr lang="en-US" sz="2400" smtClean="0">
              <a:solidFill>
                <a:srgbClr val="000000"/>
              </a:solidFill>
            </a:endParaRPr>
          </a:p>
          <a:p>
            <a:pPr fontAlgn="base">
              <a:spcBef>
                <a:spcPct val="0"/>
              </a:spcBef>
              <a:spcAft>
                <a:spcPct val="0"/>
              </a:spcAft>
            </a:pPr>
            <a:r>
              <a:rPr lang="en-US" smtClean="0">
                <a:solidFill>
                  <a:srgbClr val="000000"/>
                </a:solidFill>
              </a:rPr>
              <a:t>  - Dip in buffered HF</a:t>
            </a:r>
          </a:p>
          <a:p>
            <a:pPr fontAlgn="base">
              <a:spcBef>
                <a:spcPct val="0"/>
              </a:spcBef>
              <a:spcAft>
                <a:spcPct val="0"/>
              </a:spcAft>
            </a:pPr>
            <a:r>
              <a:rPr lang="en-US" smtClean="0">
                <a:solidFill>
                  <a:srgbClr val="000000"/>
                </a:solidFill>
              </a:rPr>
              <a:t>  - Blanket passivate in SiNx</a:t>
            </a:r>
          </a:p>
        </p:txBody>
      </p:sp>
      <p:pic>
        <p:nvPicPr>
          <p:cNvPr id="136209" name="Picture 17" descr="TIR_dummy"/>
          <p:cNvPicPr>
            <a:picLocks noChangeAspect="1" noChangeArrowheads="1"/>
          </p:cNvPicPr>
          <p:nvPr/>
        </p:nvPicPr>
        <p:blipFill>
          <a:blip r:embed="rId9" cstate="print"/>
          <a:srcRect/>
          <a:stretch>
            <a:fillRect/>
          </a:stretch>
        </p:blipFill>
        <p:spPr bwMode="auto">
          <a:xfrm>
            <a:off x="5038725" y="3505200"/>
            <a:ext cx="3800475" cy="2584450"/>
          </a:xfrm>
          <a:prstGeom prst="rect">
            <a:avLst/>
          </a:prstGeom>
          <a:noFill/>
        </p:spPr>
      </p:pic>
      <p:sp>
        <p:nvSpPr>
          <p:cNvPr id="136211" name="Rectangle 19"/>
          <p:cNvSpPr>
            <a:spLocks noChangeArrowheads="1"/>
          </p:cNvSpPr>
          <p:nvPr/>
        </p:nvSpPr>
        <p:spPr bwMode="auto">
          <a:xfrm>
            <a:off x="76200" y="0"/>
            <a:ext cx="8229600" cy="1143000"/>
          </a:xfrm>
          <a:prstGeom prst="rect">
            <a:avLst/>
          </a:prstGeom>
          <a:noFill/>
          <a:ln w="9525">
            <a:noFill/>
            <a:miter lim="800000"/>
            <a:headEnd/>
            <a:tailEnd/>
          </a:ln>
          <a:effectLst/>
        </p:spPr>
        <p:txBody>
          <a:bodyPr anchor="ctr"/>
          <a:lstStyle/>
          <a:p>
            <a:pPr fontAlgn="base">
              <a:spcBef>
                <a:spcPct val="0"/>
              </a:spcBef>
              <a:spcAft>
                <a:spcPct val="0"/>
              </a:spcAft>
            </a:pPr>
            <a:r>
              <a:rPr lang="en-US" sz="4000" smtClean="0">
                <a:solidFill>
                  <a:srgbClr val="F9C11B"/>
                </a:solidFill>
              </a:rPr>
              <a:t>Integration Technologies </a:t>
            </a:r>
            <a:br>
              <a:rPr lang="en-US" sz="4000" smtClean="0">
                <a:solidFill>
                  <a:srgbClr val="F9C11B"/>
                </a:solidFill>
              </a:rPr>
            </a:br>
            <a:r>
              <a:rPr lang="en-US" sz="4000" smtClean="0">
                <a:solidFill>
                  <a:srgbClr val="F9C11B"/>
                </a:solidFill>
              </a:rPr>
              <a:t>	</a:t>
            </a:r>
            <a:r>
              <a:rPr lang="en-US" sz="3400" smtClean="0">
                <a:solidFill>
                  <a:srgbClr val="F9C11B"/>
                </a:solidFill>
              </a:rPr>
              <a:t>TIR Mirror Fabrication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62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Arrayed Waveguide Grating Routers</a:t>
            </a:r>
            <a:endParaRPr lang="en-US" dirty="0"/>
          </a:p>
        </p:txBody>
      </p:sp>
      <p:pic>
        <p:nvPicPr>
          <p:cNvPr id="6" name="Picture 7"/>
          <p:cNvPicPr>
            <a:picLocks noChangeAspect="1" noChangeArrowheads="1"/>
          </p:cNvPicPr>
          <p:nvPr/>
        </p:nvPicPr>
        <p:blipFill>
          <a:blip r:embed="rId2" cstate="print"/>
          <a:srcRect/>
          <a:stretch>
            <a:fillRect/>
          </a:stretch>
        </p:blipFill>
        <p:spPr bwMode="auto">
          <a:xfrm>
            <a:off x="4572000" y="3810000"/>
            <a:ext cx="4038600" cy="243681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a:t>
            </a:r>
            <a:endParaRPr lang="en-US" dirty="0"/>
          </a:p>
        </p:txBody>
      </p:sp>
      <p:sp>
        <p:nvSpPr>
          <p:cNvPr id="3" name="Content Placeholder 2"/>
          <p:cNvSpPr>
            <a:spLocks noGrp="1"/>
          </p:cNvSpPr>
          <p:nvPr>
            <p:ph idx="1"/>
          </p:nvPr>
        </p:nvSpPr>
        <p:spPr/>
        <p:txBody>
          <a:bodyPr/>
          <a:lstStyle/>
          <a:p>
            <a:r>
              <a:rPr lang="en-US" dirty="0" err="1" smtClean="0"/>
              <a:t>Demultiplexer</a:t>
            </a:r>
            <a:endParaRPr lang="en-US" dirty="0" smtClean="0"/>
          </a:p>
          <a:p>
            <a:r>
              <a:rPr lang="en-US" dirty="0" smtClean="0"/>
              <a:t>Multiplexer</a:t>
            </a:r>
          </a:p>
          <a:p>
            <a:r>
              <a:rPr lang="en-US" dirty="0" smtClean="0"/>
              <a:t>Router</a:t>
            </a:r>
            <a:endParaRPr lang="en-US" dirty="0"/>
          </a:p>
        </p:txBody>
      </p:sp>
      <p:pic>
        <p:nvPicPr>
          <p:cNvPr id="4" name="Picture 2"/>
          <p:cNvPicPr>
            <a:picLocks noChangeAspect="1" noChangeArrowheads="1"/>
          </p:cNvPicPr>
          <p:nvPr/>
        </p:nvPicPr>
        <p:blipFill>
          <a:blip r:embed="rId2" cstate="print"/>
          <a:srcRect/>
          <a:stretch>
            <a:fillRect/>
          </a:stretch>
        </p:blipFill>
        <p:spPr bwMode="auto">
          <a:xfrm>
            <a:off x="304800" y="2895600"/>
            <a:ext cx="8512528" cy="37671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Principles of Operation</a:t>
            </a:r>
            <a:endParaRPr lang="en-US" dirty="0"/>
          </a:p>
        </p:txBody>
      </p:sp>
      <p:sp>
        <p:nvSpPr>
          <p:cNvPr id="3" name="Content Placeholder 2"/>
          <p:cNvSpPr>
            <a:spLocks noGrp="1"/>
          </p:cNvSpPr>
          <p:nvPr>
            <p:ph idx="1"/>
          </p:nvPr>
        </p:nvSpPr>
        <p:spPr>
          <a:xfrm>
            <a:off x="0" y="1066800"/>
            <a:ext cx="5029200" cy="5486400"/>
          </a:xfrm>
        </p:spPr>
        <p:txBody>
          <a:bodyPr>
            <a:normAutofit fontScale="70000" lnSpcReduction="20000"/>
          </a:bodyPr>
          <a:lstStyle/>
          <a:p>
            <a:pPr>
              <a:buFont typeface="Arial" pitchFamily="34" charset="0"/>
              <a:buChar char="•"/>
            </a:pPr>
            <a:r>
              <a:rPr lang="en-US" sz="3800" dirty="0" smtClean="0"/>
              <a:t>Based on Rowland Circle construction</a:t>
            </a:r>
          </a:p>
          <a:p>
            <a:pPr>
              <a:buFont typeface="Arial" pitchFamily="34" charset="0"/>
              <a:buChar char="•"/>
            </a:pPr>
            <a:r>
              <a:rPr lang="en-US" sz="3800" dirty="0" smtClean="0"/>
              <a:t>Star coupler – diffraction region</a:t>
            </a:r>
          </a:p>
          <a:p>
            <a:pPr>
              <a:buFont typeface="Arial" pitchFamily="34" charset="0"/>
              <a:buChar char="•"/>
            </a:pPr>
            <a:r>
              <a:rPr lang="en-US" sz="3800" dirty="0" smtClean="0"/>
              <a:t>Phased array – introduces dispersion by linear increase of length of array waveguides</a:t>
            </a:r>
          </a:p>
          <a:p>
            <a:pPr lvl="1"/>
            <a:r>
              <a:rPr lang="en-US" sz="3400" dirty="0" smtClean="0"/>
              <a:t>Optical </a:t>
            </a:r>
            <a:r>
              <a:rPr lang="en-US" sz="3400" dirty="0" smtClean="0"/>
              <a:t>path length difference between adjacent waveguides equals an integer multiple of the central wavelength of the </a:t>
            </a:r>
            <a:r>
              <a:rPr lang="en-US" sz="3400" dirty="0" err="1" smtClean="0"/>
              <a:t>demultiplexer</a:t>
            </a:r>
            <a:endParaRPr lang="en-US" sz="3400" dirty="0" smtClean="0"/>
          </a:p>
          <a:p>
            <a:pPr>
              <a:buFont typeface="Arial" pitchFamily="34" charset="0"/>
              <a:buChar char="•"/>
            </a:pPr>
            <a:r>
              <a:rPr lang="en-US" sz="3800" dirty="0" smtClean="0"/>
              <a:t>For central wavelength, field distribution from the input is </a:t>
            </a:r>
            <a:r>
              <a:rPr lang="en-US" sz="3800" dirty="0" smtClean="0"/>
              <a:t>reproduced</a:t>
            </a:r>
          </a:p>
          <a:p>
            <a:pPr>
              <a:buFontTx/>
              <a:buChar char="•"/>
            </a:pPr>
            <a:endParaRPr lang="en-US" dirty="0">
              <a:latin typeface="Arial" charset="0"/>
            </a:endParaRPr>
          </a:p>
        </p:txBody>
      </p:sp>
      <p:pic>
        <p:nvPicPr>
          <p:cNvPr id="15363" name="Picture 3"/>
          <p:cNvPicPr>
            <a:picLocks noChangeAspect="1" noChangeArrowheads="1"/>
          </p:cNvPicPr>
          <p:nvPr/>
        </p:nvPicPr>
        <p:blipFill>
          <a:blip r:embed="rId2" cstate="print"/>
          <a:srcRect/>
          <a:stretch>
            <a:fillRect/>
          </a:stretch>
        </p:blipFill>
        <p:spPr bwMode="auto">
          <a:xfrm>
            <a:off x="4821203" y="1066800"/>
            <a:ext cx="4246597" cy="533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2400"/>
            <a:ext cx="8229600" cy="1096962"/>
          </a:xfrm>
        </p:spPr>
        <p:txBody>
          <a:bodyPr>
            <a:normAutofit fontScale="90000"/>
          </a:bodyPr>
          <a:lstStyle/>
          <a:p>
            <a:r>
              <a:rPr lang="en-US" dirty="0" smtClean="0"/>
              <a:t>Loss Mechanisms in Optical Waveguides</a:t>
            </a:r>
            <a:endParaRPr lang="en-US" dirty="0"/>
          </a:p>
        </p:txBody>
      </p:sp>
      <p:sp>
        <p:nvSpPr>
          <p:cNvPr id="6" name="Content Placeholder 5"/>
          <p:cNvSpPr>
            <a:spLocks noGrp="1"/>
          </p:cNvSpPr>
          <p:nvPr>
            <p:ph idx="1"/>
          </p:nvPr>
        </p:nvSpPr>
        <p:spPr>
          <a:xfrm>
            <a:off x="457200" y="1371600"/>
            <a:ext cx="8229600" cy="5486400"/>
          </a:xfrm>
        </p:spPr>
        <p:txBody>
          <a:bodyPr>
            <a:normAutofit/>
          </a:bodyPr>
          <a:lstStyle/>
          <a:p>
            <a:r>
              <a:rPr lang="en-US" dirty="0" smtClean="0"/>
              <a:t>Absorption</a:t>
            </a:r>
          </a:p>
          <a:p>
            <a:pPr lvl="1"/>
            <a:r>
              <a:rPr lang="en-US" dirty="0" smtClean="0"/>
              <a:t>Free carrier</a:t>
            </a:r>
          </a:p>
          <a:p>
            <a:pPr lvl="1"/>
            <a:r>
              <a:rPr lang="en-US" dirty="0" smtClean="0"/>
              <a:t>Deep level</a:t>
            </a:r>
          </a:p>
          <a:p>
            <a:r>
              <a:rPr lang="en-US" dirty="0" smtClean="0"/>
              <a:t>Scattering</a:t>
            </a:r>
          </a:p>
          <a:p>
            <a:pPr lvl="1"/>
            <a:r>
              <a:rPr lang="en-US" dirty="0" smtClean="0"/>
              <a:t>Roughness at the waveguide interface</a:t>
            </a:r>
          </a:p>
          <a:p>
            <a:r>
              <a:rPr lang="en-US" dirty="0" smtClean="0"/>
              <a:t>Leakage</a:t>
            </a:r>
          </a:p>
          <a:p>
            <a:pPr lvl="1"/>
            <a:r>
              <a:rPr lang="en-US" dirty="0" smtClean="0"/>
              <a:t>Radiation losses in absence of scattering</a:t>
            </a:r>
          </a:p>
          <a:p>
            <a:pPr lvl="1"/>
            <a:r>
              <a:rPr lang="en-US" dirty="0" smtClean="0"/>
              <a:t>Higher index substrate, or bends</a:t>
            </a:r>
          </a:p>
          <a:p>
            <a:r>
              <a:rPr lang="en-US" dirty="0" smtClean="0"/>
              <a:t>Classic work by </a:t>
            </a:r>
            <a:r>
              <a:rPr lang="en-US" dirty="0" err="1" smtClean="0"/>
              <a:t>Deri</a:t>
            </a:r>
            <a:r>
              <a:rPr lang="en-US" dirty="0" smtClean="0"/>
              <a:t> and </a:t>
            </a:r>
            <a:r>
              <a:rPr lang="en-US" dirty="0" err="1" smtClean="0"/>
              <a:t>Kapon</a:t>
            </a:r>
            <a:r>
              <a:rPr lang="en-US" dirty="0" smtClean="0"/>
              <a:t> (on the class site)</a:t>
            </a:r>
            <a:endParaRPr lang="en-US"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3"/>
          <p:cNvSpPr txBox="1">
            <a:spLocks noChangeArrowheads="1"/>
          </p:cNvSpPr>
          <p:nvPr/>
        </p:nvSpPr>
        <p:spPr bwMode="auto">
          <a:xfrm>
            <a:off x="2133600" y="381000"/>
            <a:ext cx="4530725" cy="641350"/>
          </a:xfrm>
          <a:prstGeom prst="rect">
            <a:avLst/>
          </a:prstGeom>
          <a:noFill/>
          <a:ln w="9525">
            <a:noFill/>
            <a:miter lim="800000"/>
            <a:headEnd/>
            <a:tailEnd/>
          </a:ln>
          <a:effectLst/>
        </p:spPr>
        <p:txBody>
          <a:bodyPr wrap="none">
            <a:spAutoFit/>
          </a:bodyPr>
          <a:lstStyle/>
          <a:p>
            <a:r>
              <a:rPr lang="en-US" sz="3600" dirty="0">
                <a:effectLst>
                  <a:outerShdw blurRad="38100" dist="38100" dir="2700000" algn="tl">
                    <a:srgbClr val="C0C0C0"/>
                  </a:outerShdw>
                </a:effectLst>
                <a:latin typeface="Verdana" pitchFamily="80" charset="0"/>
                <a:hlinkClick r:id="rId2" action="ppaction://hlinkfile"/>
              </a:rPr>
              <a:t>Design</a:t>
            </a:r>
            <a:r>
              <a:rPr lang="en-US" sz="3600" dirty="0">
                <a:effectLst>
                  <a:outerShdw blurRad="38100" dist="38100" dir="2700000" algn="tl">
                    <a:srgbClr val="C0C0C0"/>
                  </a:outerShdw>
                </a:effectLst>
                <a:latin typeface="Verdana" pitchFamily="80" charset="0"/>
              </a:rPr>
              <a:t> Parameters</a:t>
            </a:r>
            <a:endParaRPr lang="en-US" dirty="0"/>
          </a:p>
        </p:txBody>
      </p:sp>
      <p:sp>
        <p:nvSpPr>
          <p:cNvPr id="4100" name="Text Box 4"/>
          <p:cNvSpPr txBox="1">
            <a:spLocks noChangeArrowheads="1"/>
          </p:cNvSpPr>
          <p:nvPr/>
        </p:nvSpPr>
        <p:spPr bwMode="auto">
          <a:xfrm>
            <a:off x="381000" y="1447800"/>
            <a:ext cx="5372625" cy="1384995"/>
          </a:xfrm>
          <a:prstGeom prst="rect">
            <a:avLst/>
          </a:prstGeom>
          <a:noFill/>
          <a:ln w="9525">
            <a:noFill/>
            <a:miter lim="800000"/>
            <a:headEnd/>
            <a:tailEnd/>
          </a:ln>
          <a:effectLst/>
        </p:spPr>
        <p:txBody>
          <a:bodyPr wrap="square">
            <a:spAutoFit/>
          </a:bodyPr>
          <a:lstStyle/>
          <a:p>
            <a:r>
              <a:rPr lang="en-US" sz="2800" dirty="0" smtClean="0">
                <a:latin typeface="Arial" charset="0"/>
              </a:rPr>
              <a:t>An AWGR device is </a:t>
            </a:r>
            <a:r>
              <a:rPr lang="en-US" sz="2800" dirty="0">
                <a:latin typeface="Arial" charset="0"/>
              </a:rPr>
              <a:t>fully specified by following </a:t>
            </a:r>
            <a:r>
              <a:rPr lang="en-US" sz="2800" dirty="0" smtClean="0">
                <a:latin typeface="Arial" charset="0"/>
              </a:rPr>
              <a:t>characteristics </a:t>
            </a:r>
            <a:r>
              <a:rPr lang="en-US" sz="2800" dirty="0">
                <a:latin typeface="Arial" charset="0"/>
              </a:rPr>
              <a:t>:</a:t>
            </a:r>
            <a:endParaRPr lang="en-US" sz="2800" dirty="0">
              <a:latin typeface="Courier New" pitchFamily="49" charset="0"/>
            </a:endParaRPr>
          </a:p>
        </p:txBody>
      </p:sp>
      <p:sp>
        <p:nvSpPr>
          <p:cNvPr id="4101" name="Text Box 5"/>
          <p:cNvSpPr txBox="1">
            <a:spLocks noChangeArrowheads="1"/>
          </p:cNvSpPr>
          <p:nvPr/>
        </p:nvSpPr>
        <p:spPr bwMode="auto">
          <a:xfrm>
            <a:off x="396875" y="3278187"/>
            <a:ext cx="5851525" cy="2436813"/>
          </a:xfrm>
          <a:prstGeom prst="rect">
            <a:avLst/>
          </a:prstGeom>
          <a:noFill/>
          <a:ln w="9525">
            <a:noFill/>
            <a:miter lim="800000"/>
            <a:headEnd/>
            <a:tailEnd/>
          </a:ln>
          <a:effectLst/>
        </p:spPr>
        <p:txBody>
          <a:bodyPr wrap="none">
            <a:spAutoFit/>
          </a:bodyPr>
          <a:lstStyle/>
          <a:p>
            <a:pPr>
              <a:buFontTx/>
              <a:buChar char="•"/>
            </a:pPr>
            <a:r>
              <a:rPr lang="en-US" sz="2200" dirty="0">
                <a:latin typeface="Arial" charset="0"/>
              </a:rPr>
              <a:t>number of channels N</a:t>
            </a:r>
          </a:p>
          <a:p>
            <a:pPr>
              <a:buFontTx/>
              <a:buChar char="•"/>
            </a:pPr>
            <a:r>
              <a:rPr lang="en-US" sz="2200" dirty="0">
                <a:latin typeface="Arial" charset="0"/>
              </a:rPr>
              <a:t>central frequency </a:t>
            </a:r>
            <a:r>
              <a:rPr lang="en-US" sz="2200" dirty="0" err="1">
                <a:latin typeface="Arial" charset="0"/>
              </a:rPr>
              <a:t>f</a:t>
            </a:r>
            <a:r>
              <a:rPr lang="en-US" sz="2200" baseline="-25000" dirty="0" err="1">
                <a:latin typeface="Arial" charset="0"/>
              </a:rPr>
              <a:t>c</a:t>
            </a:r>
            <a:r>
              <a:rPr lang="en-US" sz="2200" dirty="0">
                <a:latin typeface="Arial" charset="0"/>
              </a:rPr>
              <a:t> and channel spacing </a:t>
            </a:r>
            <a:r>
              <a:rPr lang="en-US" sz="2200" dirty="0">
                <a:latin typeface="Arial" charset="0"/>
                <a:sym typeface="Symbol" pitchFamily="80" charset="2"/>
              </a:rPr>
              <a:t></a:t>
            </a:r>
            <a:r>
              <a:rPr lang="en-US" sz="2200" dirty="0" err="1">
                <a:latin typeface="Arial" charset="0"/>
                <a:sym typeface="Symbol" pitchFamily="80" charset="2"/>
              </a:rPr>
              <a:t>f</a:t>
            </a:r>
            <a:r>
              <a:rPr lang="en-US" sz="2200" baseline="-25000" dirty="0" err="1">
                <a:latin typeface="Arial" charset="0"/>
                <a:sym typeface="Symbol" pitchFamily="80" charset="2"/>
              </a:rPr>
              <a:t>ch</a:t>
            </a:r>
            <a:endParaRPr lang="en-US" sz="2200" baseline="-25000" dirty="0">
              <a:latin typeface="Arial" charset="0"/>
              <a:sym typeface="Symbol" pitchFamily="80" charset="2"/>
            </a:endParaRPr>
          </a:p>
          <a:p>
            <a:pPr>
              <a:buFontTx/>
              <a:buChar char="•"/>
            </a:pPr>
            <a:r>
              <a:rPr lang="en-US" sz="2200" dirty="0">
                <a:latin typeface="Arial" charset="0"/>
                <a:sym typeface="Symbol" pitchFamily="80" charset="2"/>
              </a:rPr>
              <a:t>L-dB channel bandwidth </a:t>
            </a:r>
            <a:r>
              <a:rPr lang="en-US" sz="2200" dirty="0" err="1">
                <a:latin typeface="Arial" charset="0"/>
                <a:sym typeface="Symbol" pitchFamily="80" charset="2"/>
              </a:rPr>
              <a:t>f</a:t>
            </a:r>
            <a:r>
              <a:rPr lang="en-US" sz="2200" baseline="-25000" dirty="0" err="1">
                <a:latin typeface="Arial" charset="0"/>
                <a:sym typeface="Symbol" pitchFamily="80" charset="2"/>
              </a:rPr>
              <a:t>L</a:t>
            </a:r>
            <a:endParaRPr lang="en-US" sz="2200" baseline="-25000" dirty="0">
              <a:latin typeface="Arial" charset="0"/>
              <a:sym typeface="Symbol" pitchFamily="80" charset="2"/>
            </a:endParaRPr>
          </a:p>
          <a:p>
            <a:pPr>
              <a:buFontTx/>
              <a:buChar char="•"/>
            </a:pPr>
            <a:r>
              <a:rPr lang="en-US" sz="2200" dirty="0">
                <a:latin typeface="Arial" charset="0"/>
                <a:sym typeface="Symbol" pitchFamily="80" charset="2"/>
              </a:rPr>
              <a:t>Free spectral range </a:t>
            </a:r>
            <a:r>
              <a:rPr lang="en-US" sz="2200" dirty="0" err="1">
                <a:latin typeface="Arial" charset="0"/>
                <a:sym typeface="Symbol" pitchFamily="80" charset="2"/>
              </a:rPr>
              <a:t>f</a:t>
            </a:r>
            <a:r>
              <a:rPr lang="en-US" sz="2200" baseline="-25000" dirty="0" err="1">
                <a:latin typeface="Arial" charset="0"/>
                <a:sym typeface="Symbol" pitchFamily="80" charset="2"/>
              </a:rPr>
              <a:t>FSR</a:t>
            </a:r>
            <a:endParaRPr lang="en-US" sz="2200" baseline="-25000" dirty="0">
              <a:latin typeface="Arial" charset="0"/>
              <a:sym typeface="Symbol" pitchFamily="80" charset="2"/>
            </a:endParaRPr>
          </a:p>
          <a:p>
            <a:pPr>
              <a:buFontTx/>
              <a:buChar char="•"/>
            </a:pPr>
            <a:r>
              <a:rPr lang="en-US" sz="2200" dirty="0">
                <a:latin typeface="Arial" charset="0"/>
                <a:sym typeface="Symbol" pitchFamily="80" charset="2"/>
              </a:rPr>
              <a:t>maximal insertion loss of the central channel</a:t>
            </a:r>
          </a:p>
          <a:p>
            <a:pPr>
              <a:buFontTx/>
              <a:buChar char="•"/>
            </a:pPr>
            <a:r>
              <a:rPr lang="en-US" sz="2200" dirty="0">
                <a:latin typeface="Arial" charset="0"/>
                <a:sym typeface="Symbol" pitchFamily="80" charset="2"/>
              </a:rPr>
              <a:t>maximal </a:t>
            </a:r>
            <a:r>
              <a:rPr lang="en-US" sz="2200" dirty="0" err="1">
                <a:latin typeface="Arial" charset="0"/>
                <a:sym typeface="Symbol" pitchFamily="80" charset="2"/>
              </a:rPr>
              <a:t>nonuniformity</a:t>
            </a:r>
            <a:r>
              <a:rPr lang="en-US" sz="2200" dirty="0">
                <a:latin typeface="Arial" charset="0"/>
                <a:sym typeface="Symbol" pitchFamily="80" charset="2"/>
              </a:rPr>
              <a:t> L</a:t>
            </a:r>
            <a:r>
              <a:rPr lang="en-US" sz="2200" baseline="-25000" dirty="0">
                <a:latin typeface="Arial" charset="0"/>
                <a:sym typeface="Symbol" pitchFamily="80" charset="2"/>
              </a:rPr>
              <a:t>u</a:t>
            </a:r>
          </a:p>
          <a:p>
            <a:pPr>
              <a:buFontTx/>
              <a:buChar char="•"/>
            </a:pPr>
            <a:r>
              <a:rPr lang="en-US" sz="2200" dirty="0">
                <a:latin typeface="Arial" charset="0"/>
                <a:sym typeface="Symbol" pitchFamily="80" charset="2"/>
              </a:rPr>
              <a:t>maximal polarization dependence</a:t>
            </a:r>
          </a:p>
        </p:txBody>
      </p:sp>
      <p:pic>
        <p:nvPicPr>
          <p:cNvPr id="4102" name="Picture 6"/>
          <p:cNvPicPr>
            <a:picLocks noChangeAspect="1" noChangeArrowheads="1"/>
          </p:cNvPicPr>
          <p:nvPr/>
        </p:nvPicPr>
        <p:blipFill>
          <a:blip r:embed="rId3" cstate="print"/>
          <a:srcRect/>
          <a:stretch>
            <a:fillRect/>
          </a:stretch>
        </p:blipFill>
        <p:spPr bwMode="auto">
          <a:xfrm>
            <a:off x="6477000" y="1143000"/>
            <a:ext cx="2436813" cy="278923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process - Illustration</a:t>
            </a:r>
            <a:endParaRPr lang="en-US" dirty="0"/>
          </a:p>
        </p:txBody>
      </p:sp>
      <p:pic>
        <p:nvPicPr>
          <p:cNvPr id="4" name="Picture 4" descr="cr_awg"/>
          <p:cNvPicPr>
            <a:picLocks noChangeAspect="1" noChangeArrowheads="1"/>
          </p:cNvPicPr>
          <p:nvPr/>
        </p:nvPicPr>
        <p:blipFill>
          <a:blip r:embed="rId2" cstate="print"/>
          <a:srcRect/>
          <a:stretch>
            <a:fillRect/>
          </a:stretch>
        </p:blipFill>
        <p:spPr bwMode="auto">
          <a:xfrm>
            <a:off x="6400800" y="1851025"/>
            <a:ext cx="2286000" cy="1714500"/>
          </a:xfrm>
          <a:prstGeom prst="rect">
            <a:avLst/>
          </a:prstGeom>
          <a:noFill/>
        </p:spPr>
      </p:pic>
      <p:pic>
        <p:nvPicPr>
          <p:cNvPr id="5" name="Picture 5" descr="bl_design_full"/>
          <p:cNvPicPr>
            <a:picLocks noChangeAspect="1" noChangeArrowheads="1"/>
          </p:cNvPicPr>
          <p:nvPr/>
        </p:nvPicPr>
        <p:blipFill>
          <a:blip r:embed="rId3" cstate="print"/>
          <a:srcRect/>
          <a:stretch>
            <a:fillRect/>
          </a:stretch>
        </p:blipFill>
        <p:spPr bwMode="auto">
          <a:xfrm>
            <a:off x="6324600" y="3870325"/>
            <a:ext cx="2362200" cy="1771650"/>
          </a:xfrm>
          <a:prstGeom prst="rect">
            <a:avLst/>
          </a:prstGeom>
          <a:noFill/>
        </p:spPr>
      </p:pic>
      <p:pic>
        <p:nvPicPr>
          <p:cNvPr id="6" name="Picture 6"/>
          <p:cNvPicPr>
            <a:picLocks noChangeAspect="1" noChangeArrowheads="1"/>
          </p:cNvPicPr>
          <p:nvPr/>
        </p:nvPicPr>
        <p:blipFill>
          <a:blip r:embed="rId4" cstate="print"/>
          <a:srcRect/>
          <a:stretch>
            <a:fillRect/>
          </a:stretch>
        </p:blipFill>
        <p:spPr bwMode="auto">
          <a:xfrm>
            <a:off x="381000" y="4575175"/>
            <a:ext cx="2286000" cy="1714500"/>
          </a:xfrm>
          <a:prstGeom prst="rect">
            <a:avLst/>
          </a:prstGeom>
          <a:noFill/>
          <a:ln w="9525">
            <a:noFill/>
            <a:miter lim="800000"/>
            <a:headEnd/>
            <a:tailEnd/>
          </a:ln>
        </p:spPr>
      </p:pic>
      <p:pic>
        <p:nvPicPr>
          <p:cNvPr id="7" name="Picture 7"/>
          <p:cNvPicPr>
            <a:picLocks noChangeAspect="1" noChangeArrowheads="1"/>
          </p:cNvPicPr>
          <p:nvPr/>
        </p:nvPicPr>
        <p:blipFill>
          <a:blip r:embed="rId5" cstate="print"/>
          <a:srcRect/>
          <a:stretch>
            <a:fillRect/>
          </a:stretch>
        </p:blipFill>
        <p:spPr bwMode="auto">
          <a:xfrm>
            <a:off x="3124200" y="1755775"/>
            <a:ext cx="2895600" cy="2160588"/>
          </a:xfrm>
          <a:prstGeom prst="rect">
            <a:avLst/>
          </a:prstGeom>
          <a:noFill/>
          <a:ln w="9525">
            <a:noFill/>
            <a:miter lim="800000"/>
            <a:headEnd/>
            <a:tailEnd/>
          </a:ln>
          <a:effectLst/>
        </p:spPr>
      </p:pic>
      <p:pic>
        <p:nvPicPr>
          <p:cNvPr id="8" name="Picture 8"/>
          <p:cNvPicPr>
            <a:picLocks noChangeAspect="1" noChangeArrowheads="1"/>
          </p:cNvPicPr>
          <p:nvPr/>
        </p:nvPicPr>
        <p:blipFill>
          <a:blip r:embed="rId6" cstate="print"/>
          <a:srcRect/>
          <a:stretch>
            <a:fillRect/>
          </a:stretch>
        </p:blipFill>
        <p:spPr bwMode="auto">
          <a:xfrm>
            <a:off x="3200400" y="3992563"/>
            <a:ext cx="2895600" cy="2163762"/>
          </a:xfrm>
          <a:prstGeom prst="rect">
            <a:avLst/>
          </a:prstGeom>
          <a:noFill/>
          <a:ln w="9525">
            <a:noFill/>
            <a:miter lim="800000"/>
            <a:headEnd/>
            <a:tailEnd/>
          </a:ln>
          <a:effectLst/>
        </p:spPr>
      </p:pic>
      <p:pic>
        <p:nvPicPr>
          <p:cNvPr id="9" name="Picture 9"/>
          <p:cNvPicPr>
            <a:picLocks noChangeAspect="1" noChangeArrowheads="1"/>
          </p:cNvPicPr>
          <p:nvPr/>
        </p:nvPicPr>
        <p:blipFill>
          <a:blip r:embed="rId7" cstate="print"/>
          <a:srcRect/>
          <a:stretch>
            <a:fillRect/>
          </a:stretch>
        </p:blipFill>
        <p:spPr bwMode="auto">
          <a:xfrm>
            <a:off x="304800" y="1755775"/>
            <a:ext cx="2414588" cy="2667000"/>
          </a:xfrm>
          <a:prstGeom prst="rect">
            <a:avLst/>
          </a:prstGeom>
          <a:solidFill>
            <a:schemeClr val="accent1"/>
          </a:solidFill>
          <a:ln w="38100">
            <a:solidFill>
              <a:schemeClr val="tx1"/>
            </a:solidFill>
            <a:miter lim="800000"/>
            <a:headEnd/>
            <a:tailEnd/>
          </a:ln>
          <a:effectLst>
            <a:outerShdw dist="107763" dir="2700000" algn="ctr" rotWithShape="0">
              <a:schemeClr val="bg2">
                <a:alpha val="50000"/>
              </a:schemeClr>
            </a:outerShdw>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Different Geometries</a:t>
            </a:r>
            <a:endParaRPr lang="en-US" dirty="0"/>
          </a:p>
        </p:txBody>
      </p:sp>
      <p:pic>
        <p:nvPicPr>
          <p:cNvPr id="16387" name="Picture 3"/>
          <p:cNvPicPr>
            <a:picLocks noChangeAspect="1" noChangeArrowheads="1"/>
          </p:cNvPicPr>
          <p:nvPr/>
        </p:nvPicPr>
        <p:blipFill>
          <a:blip r:embed="rId2" cstate="print"/>
          <a:srcRect/>
          <a:stretch>
            <a:fillRect/>
          </a:stretch>
        </p:blipFill>
        <p:spPr bwMode="auto">
          <a:xfrm>
            <a:off x="533400" y="1590675"/>
            <a:ext cx="8153400" cy="3895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Absorption</a:t>
            </a:r>
            <a:endParaRPr lang="en-US" dirty="0"/>
          </a:p>
        </p:txBody>
      </p:sp>
      <p:sp>
        <p:nvSpPr>
          <p:cNvPr id="3" name="Content Placeholder 2"/>
          <p:cNvSpPr>
            <a:spLocks noGrp="1"/>
          </p:cNvSpPr>
          <p:nvPr>
            <p:ph idx="1"/>
          </p:nvPr>
        </p:nvSpPr>
        <p:spPr>
          <a:xfrm>
            <a:off x="457200" y="762000"/>
            <a:ext cx="8229600" cy="5715000"/>
          </a:xfrm>
        </p:spPr>
        <p:txBody>
          <a:bodyPr>
            <a:normAutofit fontScale="92500" lnSpcReduction="10000"/>
          </a:bodyPr>
          <a:lstStyle/>
          <a:p>
            <a:r>
              <a:rPr lang="en-US" dirty="0" smtClean="0"/>
              <a:t>Free carrier dominant</a:t>
            </a:r>
          </a:p>
          <a:p>
            <a:pPr lvl="1"/>
            <a:r>
              <a:rPr lang="en-US" dirty="0" smtClean="0"/>
              <a:t>Electrons below Fermi level excited to above Fermi level</a:t>
            </a:r>
          </a:p>
          <a:p>
            <a:pPr lvl="1"/>
            <a:r>
              <a:rPr lang="en-US" dirty="0" smtClean="0"/>
              <a:t>n-doped(1E18) </a:t>
            </a:r>
            <a:r>
              <a:rPr lang="en-US" dirty="0" err="1" smtClean="0"/>
              <a:t>GaAs</a:t>
            </a:r>
            <a:r>
              <a:rPr lang="en-US" dirty="0" smtClean="0"/>
              <a:t> and </a:t>
            </a:r>
            <a:r>
              <a:rPr lang="en-US" dirty="0" err="1" smtClean="0"/>
              <a:t>InP</a:t>
            </a:r>
            <a:r>
              <a:rPr lang="en-US" dirty="0" smtClean="0"/>
              <a:t> </a:t>
            </a:r>
            <a:r>
              <a:rPr lang="en-US" dirty="0" smtClean="0"/>
              <a:t>(bulk)</a:t>
            </a:r>
          </a:p>
          <a:p>
            <a:pPr lvl="2"/>
            <a:r>
              <a:rPr lang="en-US" dirty="0" smtClean="0"/>
              <a:t>22 and 4 dB/cm for</a:t>
            </a:r>
          </a:p>
          <a:p>
            <a:pPr lvl="1"/>
            <a:r>
              <a:rPr lang="en-US" dirty="0" smtClean="0"/>
              <a:t>p-doped </a:t>
            </a:r>
            <a:r>
              <a:rPr lang="en-US" dirty="0" smtClean="0"/>
              <a:t>(1E18) </a:t>
            </a:r>
            <a:r>
              <a:rPr lang="en-US" dirty="0" err="1" smtClean="0"/>
              <a:t>GaAs</a:t>
            </a:r>
            <a:r>
              <a:rPr lang="en-US" dirty="0" smtClean="0"/>
              <a:t> and </a:t>
            </a:r>
            <a:r>
              <a:rPr lang="en-US" dirty="0" err="1" smtClean="0"/>
              <a:t>InP</a:t>
            </a:r>
            <a:r>
              <a:rPr lang="en-US" dirty="0" smtClean="0"/>
              <a:t> (bulk</a:t>
            </a:r>
            <a:r>
              <a:rPr lang="en-US" dirty="0" smtClean="0"/>
              <a:t>)</a:t>
            </a:r>
          </a:p>
          <a:p>
            <a:pPr lvl="2"/>
            <a:r>
              <a:rPr lang="en-US" dirty="0" smtClean="0"/>
              <a:t>Added complexity in valence band, higher losses </a:t>
            </a:r>
          </a:p>
          <a:p>
            <a:pPr lvl="2"/>
            <a:r>
              <a:rPr lang="en-US" dirty="0" smtClean="0"/>
              <a:t>56 dB/cm for both </a:t>
            </a:r>
            <a:r>
              <a:rPr lang="en-US" dirty="0" err="1" smtClean="0"/>
              <a:t>GaAs</a:t>
            </a:r>
            <a:r>
              <a:rPr lang="en-US" dirty="0" smtClean="0"/>
              <a:t> and </a:t>
            </a:r>
            <a:r>
              <a:rPr lang="en-US" dirty="0" err="1" smtClean="0"/>
              <a:t>InP</a:t>
            </a:r>
            <a:endParaRPr lang="en-US" dirty="0" smtClean="0"/>
          </a:p>
          <a:p>
            <a:r>
              <a:rPr lang="en-US" dirty="0" smtClean="0"/>
              <a:t>Deep level absorption</a:t>
            </a:r>
          </a:p>
          <a:p>
            <a:pPr lvl="1"/>
            <a:r>
              <a:rPr lang="en-US" dirty="0" smtClean="0"/>
              <a:t>Issue in semi-insulating material</a:t>
            </a:r>
          </a:p>
          <a:p>
            <a:pPr lvl="1"/>
            <a:r>
              <a:rPr lang="en-US" dirty="0" smtClean="0"/>
              <a:t>3.5 and 1 dB/cm</a:t>
            </a:r>
          </a:p>
          <a:p>
            <a:r>
              <a:rPr lang="en-US" dirty="0" smtClean="0"/>
              <a:t>Mitigate through overlap control between mode and p region</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 In plane confinement</a:t>
            </a:r>
            <a:endParaRPr lang="en-US" dirty="0"/>
          </a:p>
        </p:txBody>
      </p:sp>
      <p:sp>
        <p:nvSpPr>
          <p:cNvPr id="3" name="Content Placeholder 2"/>
          <p:cNvSpPr>
            <a:spLocks noGrp="1"/>
          </p:cNvSpPr>
          <p:nvPr>
            <p:ph idx="1"/>
          </p:nvPr>
        </p:nvSpPr>
        <p:spPr>
          <a:xfrm>
            <a:off x="457200" y="1143000"/>
            <a:ext cx="3962400" cy="5105400"/>
          </a:xfrm>
        </p:spPr>
        <p:txBody>
          <a:bodyPr>
            <a:normAutofit/>
          </a:bodyPr>
          <a:lstStyle/>
          <a:p>
            <a:r>
              <a:rPr lang="en-US" sz="2400" dirty="0" smtClean="0"/>
              <a:t>Gain guided and implanted</a:t>
            </a:r>
          </a:p>
          <a:p>
            <a:pPr lvl="1"/>
            <a:r>
              <a:rPr lang="en-US" sz="2000" dirty="0" err="1" smtClean="0"/>
              <a:t>Apertured</a:t>
            </a:r>
            <a:r>
              <a:rPr lang="en-US" sz="2000" dirty="0" smtClean="0"/>
              <a:t> current</a:t>
            </a:r>
          </a:p>
          <a:p>
            <a:r>
              <a:rPr lang="en-US" sz="2400" dirty="0" smtClean="0"/>
              <a:t>Ridge </a:t>
            </a:r>
          </a:p>
          <a:p>
            <a:pPr lvl="1"/>
            <a:r>
              <a:rPr lang="en-US" sz="2000" dirty="0" smtClean="0"/>
              <a:t>Current and weak photon</a:t>
            </a:r>
          </a:p>
          <a:p>
            <a:r>
              <a:rPr lang="en-US" sz="2400" dirty="0" smtClean="0"/>
              <a:t>Deep ridge</a:t>
            </a:r>
          </a:p>
          <a:p>
            <a:pPr lvl="1"/>
            <a:r>
              <a:rPr lang="en-US" sz="2000" dirty="0" smtClean="0"/>
              <a:t>Strong photon, current</a:t>
            </a:r>
          </a:p>
          <a:p>
            <a:r>
              <a:rPr lang="en-US" sz="2400" dirty="0" smtClean="0"/>
              <a:t>Buried</a:t>
            </a:r>
          </a:p>
          <a:p>
            <a:pPr lvl="1"/>
            <a:r>
              <a:rPr lang="en-US" sz="2000" dirty="0" smtClean="0"/>
              <a:t>All tree confinement types</a:t>
            </a:r>
          </a:p>
          <a:p>
            <a:pPr lvl="1"/>
            <a:endParaRPr lang="en-US" sz="2000" dirty="0"/>
          </a:p>
        </p:txBody>
      </p:sp>
      <p:sp>
        <p:nvSpPr>
          <p:cNvPr id="4" name="Date Placeholder 3"/>
          <p:cNvSpPr>
            <a:spLocks noGrp="1"/>
          </p:cNvSpPr>
          <p:nvPr>
            <p:ph type="dt" sz="half" idx="10"/>
          </p:nvPr>
        </p:nvSpPr>
        <p:spPr/>
        <p:txBody>
          <a:bodyPr/>
          <a:lstStyle/>
          <a:p>
            <a:fld id="{993C67DF-C46D-4FF2-9C76-B6DFFA72B693}" type="datetime1">
              <a:rPr lang="en-US" smtClean="0"/>
              <a:pPr/>
              <a:t>5/5/2010</a:t>
            </a:fld>
            <a:endParaRPr lang="en-US" dirty="0"/>
          </a:p>
        </p:txBody>
      </p:sp>
      <p:sp>
        <p:nvSpPr>
          <p:cNvPr id="5" name="Slide Number Placeholder 4"/>
          <p:cNvSpPr>
            <a:spLocks noGrp="1"/>
          </p:cNvSpPr>
          <p:nvPr>
            <p:ph type="sldNum" sz="quarter" idx="12"/>
          </p:nvPr>
        </p:nvSpPr>
        <p:spPr/>
        <p:txBody>
          <a:bodyPr/>
          <a:lstStyle/>
          <a:p>
            <a:fld id="{7448694E-1416-480D-8597-BC93A46D2555}" type="slidenum">
              <a:rPr lang="en-US" smtClean="0"/>
              <a:pPr/>
              <a:t>6</a:t>
            </a:fld>
            <a:endParaRPr lang="en-US"/>
          </a:p>
        </p:txBody>
      </p:sp>
      <p:pic>
        <p:nvPicPr>
          <p:cNvPr id="10242" name="Picture 2" descr="C:\Documents and Settings\mashan\Desktop\nfig_1_lateral_confinement_inplane.jpg"/>
          <p:cNvPicPr>
            <a:picLocks noChangeAspect="1" noChangeArrowheads="1"/>
          </p:cNvPicPr>
          <p:nvPr/>
        </p:nvPicPr>
        <p:blipFill>
          <a:blip r:embed="rId2" cstate="print"/>
          <a:srcRect/>
          <a:stretch>
            <a:fillRect/>
          </a:stretch>
        </p:blipFill>
        <p:spPr bwMode="auto">
          <a:xfrm>
            <a:off x="4514186" y="796924"/>
            <a:ext cx="4553614" cy="5908676"/>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Scattering</a:t>
            </a:r>
            <a:endParaRPr lang="en-US" dirty="0"/>
          </a:p>
        </p:txBody>
      </p:sp>
      <p:sp>
        <p:nvSpPr>
          <p:cNvPr id="3" name="Content Placeholder 2"/>
          <p:cNvSpPr>
            <a:spLocks noGrp="1"/>
          </p:cNvSpPr>
          <p:nvPr>
            <p:ph idx="1"/>
          </p:nvPr>
        </p:nvSpPr>
        <p:spPr>
          <a:xfrm>
            <a:off x="457200" y="1066800"/>
            <a:ext cx="8229600" cy="5486400"/>
          </a:xfrm>
        </p:spPr>
        <p:txBody>
          <a:bodyPr>
            <a:normAutofit/>
          </a:bodyPr>
          <a:lstStyle/>
          <a:p>
            <a:r>
              <a:rPr lang="en-US" dirty="0" smtClean="0"/>
              <a:t>Rough interfaces</a:t>
            </a:r>
          </a:p>
          <a:p>
            <a:pPr lvl="1"/>
            <a:r>
              <a:rPr lang="en-US" dirty="0" err="1" smtClean="0"/>
              <a:t>Epilayer</a:t>
            </a:r>
            <a:r>
              <a:rPr lang="en-US" dirty="0" smtClean="0"/>
              <a:t> boundaries, or etched interfaces</a:t>
            </a:r>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a:p>
        </p:txBody>
      </p:sp>
      <p:pic>
        <p:nvPicPr>
          <p:cNvPr id="4098" name="Picture 2"/>
          <p:cNvPicPr>
            <a:picLocks noChangeAspect="1" noChangeArrowheads="1"/>
          </p:cNvPicPr>
          <p:nvPr/>
        </p:nvPicPr>
        <p:blipFill>
          <a:blip r:embed="rId2" cstate="print"/>
          <a:srcRect/>
          <a:stretch>
            <a:fillRect/>
          </a:stretch>
        </p:blipFill>
        <p:spPr bwMode="auto">
          <a:xfrm>
            <a:off x="1066800" y="2133600"/>
            <a:ext cx="6753225" cy="36270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Scattering</a:t>
            </a:r>
            <a:endParaRPr lang="en-US" dirty="0"/>
          </a:p>
        </p:txBody>
      </p:sp>
      <p:sp>
        <p:nvSpPr>
          <p:cNvPr id="3" name="Content Placeholder 2"/>
          <p:cNvSpPr>
            <a:spLocks noGrp="1"/>
          </p:cNvSpPr>
          <p:nvPr>
            <p:ph idx="1"/>
          </p:nvPr>
        </p:nvSpPr>
        <p:spPr>
          <a:xfrm>
            <a:off x="457200" y="1066800"/>
            <a:ext cx="8229600" cy="5562600"/>
          </a:xfrm>
        </p:spPr>
        <p:txBody>
          <a:bodyPr/>
          <a:lstStyle/>
          <a:p>
            <a:r>
              <a:rPr lang="en-US" dirty="0" smtClean="0"/>
              <a:t>Depends on both amplitude and spatial periodicity, as well as 2 dimensional</a:t>
            </a:r>
          </a:p>
          <a:p>
            <a:endParaRPr lang="en-US" dirty="0" smtClean="0"/>
          </a:p>
          <a:p>
            <a:endParaRPr lang="en-US" dirty="0" smtClean="0"/>
          </a:p>
          <a:p>
            <a:endParaRPr lang="en-US" dirty="0" smtClean="0"/>
          </a:p>
          <a:p>
            <a:r>
              <a:rPr lang="en-US" dirty="0" smtClean="0"/>
              <a:t>Theoretical treatment – using effective index theory</a:t>
            </a:r>
          </a:p>
          <a:p>
            <a:pPr lvl="1"/>
            <a:r>
              <a:rPr lang="en-US" dirty="0" smtClean="0"/>
              <a:t>Coupling into radiation modes (Marcuse)</a:t>
            </a:r>
          </a:p>
          <a:p>
            <a:pPr lvl="1"/>
            <a:r>
              <a:rPr lang="en-US" dirty="0" smtClean="0"/>
              <a:t>Using surface scattering theory</a:t>
            </a:r>
          </a:p>
          <a:p>
            <a:pPr lvl="1"/>
            <a:r>
              <a:rPr lang="en-US" dirty="0" smtClean="0"/>
              <a:t>Correlation length based methods</a:t>
            </a:r>
            <a:endParaRPr lang="en-US" dirty="0"/>
          </a:p>
        </p:txBody>
      </p:sp>
      <p:pic>
        <p:nvPicPr>
          <p:cNvPr id="5122" name="Picture 2"/>
          <p:cNvPicPr>
            <a:picLocks noChangeAspect="1" noChangeArrowheads="1"/>
          </p:cNvPicPr>
          <p:nvPr/>
        </p:nvPicPr>
        <p:blipFill>
          <a:blip r:embed="rId2" cstate="print"/>
          <a:srcRect l="37778" t="26667" r="20000" b="52000"/>
          <a:stretch>
            <a:fillRect/>
          </a:stretch>
        </p:blipFill>
        <p:spPr bwMode="auto">
          <a:xfrm>
            <a:off x="1676400" y="2057400"/>
            <a:ext cx="5791200" cy="1828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Scattering Result</a:t>
            </a:r>
            <a:endParaRPr lang="en-US" dirty="0"/>
          </a:p>
        </p:txBody>
      </p:sp>
      <p:sp>
        <p:nvSpPr>
          <p:cNvPr id="3" name="Content Placeholder 2"/>
          <p:cNvSpPr>
            <a:spLocks noGrp="1"/>
          </p:cNvSpPr>
          <p:nvPr>
            <p:ph idx="1"/>
          </p:nvPr>
        </p:nvSpPr>
        <p:spPr>
          <a:xfrm>
            <a:off x="457200" y="2438400"/>
            <a:ext cx="8229600" cy="3810000"/>
          </a:xfrm>
        </p:spPr>
        <p:txBody>
          <a:bodyPr/>
          <a:lstStyle/>
          <a:p>
            <a:r>
              <a:rPr lang="el-GR" dirty="0" smtClean="0"/>
              <a:t>σ</a:t>
            </a:r>
            <a:r>
              <a:rPr lang="en-US" dirty="0" smtClean="0"/>
              <a:t> – surface roughness; t – waveguide thickness; </a:t>
            </a:r>
            <a:r>
              <a:rPr lang="el-GR" dirty="0" smtClean="0"/>
              <a:t>Δ</a:t>
            </a:r>
            <a:r>
              <a:rPr lang="en-US" dirty="0" smtClean="0"/>
              <a:t>n – index difference between core and cladding;</a:t>
            </a:r>
          </a:p>
          <a:p>
            <a:r>
              <a:rPr lang="en-US" dirty="0" smtClean="0"/>
              <a:t>Directly proportional to the normalized optical intensity at the guide-cladding interface</a:t>
            </a:r>
            <a:endParaRPr lang="en-US" dirty="0"/>
          </a:p>
        </p:txBody>
      </p:sp>
      <p:pic>
        <p:nvPicPr>
          <p:cNvPr id="6146" name="Picture 2"/>
          <p:cNvPicPr>
            <a:picLocks noChangeAspect="1" noChangeArrowheads="1"/>
          </p:cNvPicPr>
          <p:nvPr/>
        </p:nvPicPr>
        <p:blipFill>
          <a:blip r:embed="rId2" cstate="print"/>
          <a:srcRect/>
          <a:stretch>
            <a:fillRect/>
          </a:stretch>
        </p:blipFill>
        <p:spPr bwMode="auto">
          <a:xfrm>
            <a:off x="1828800" y="838200"/>
            <a:ext cx="5366564" cy="152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8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9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0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13264</TotalTime>
  <Words>1548</Words>
  <Application>Microsoft Office PowerPoint</Application>
  <PresentationFormat>On-screen Show (4:3)</PresentationFormat>
  <Paragraphs>352</Paragraphs>
  <Slides>42</Slides>
  <Notes>13</Notes>
  <HiddenSlides>0</HiddenSlides>
  <MMClips>0</MMClips>
  <ScaleCrop>false</ScaleCrop>
  <HeadingPairs>
    <vt:vector size="6" baseType="variant">
      <vt:variant>
        <vt:lpstr>Theme</vt:lpstr>
      </vt:variant>
      <vt:variant>
        <vt:i4>12</vt:i4>
      </vt:variant>
      <vt:variant>
        <vt:lpstr>Embedded OLE Servers</vt:lpstr>
      </vt:variant>
      <vt:variant>
        <vt:i4>1</vt:i4>
      </vt:variant>
      <vt:variant>
        <vt:lpstr>Slide Titles</vt:lpstr>
      </vt:variant>
      <vt:variant>
        <vt:i4>42</vt:i4>
      </vt:variant>
    </vt:vector>
  </HeadingPairs>
  <TitlesOfParts>
    <vt:vector size="55" baseType="lpstr">
      <vt:lpstr>Office Theme</vt:lpstr>
      <vt:lpstr>Default Design</vt:lpstr>
      <vt:lpstr>1_Default Design</vt:lpstr>
      <vt:lpstr>2_Default Design</vt:lpstr>
      <vt:lpstr>3_Default Design</vt:lpstr>
      <vt:lpstr>4_Default Design</vt:lpstr>
      <vt:lpstr>5_Default Design</vt:lpstr>
      <vt:lpstr>6_Default Design</vt:lpstr>
      <vt:lpstr>7_Default Design</vt:lpstr>
      <vt:lpstr>8_Default Design</vt:lpstr>
      <vt:lpstr>9_Default Design</vt:lpstr>
      <vt:lpstr>10_Default Design</vt:lpstr>
      <vt:lpstr>Microsoft Excel Worksheet</vt:lpstr>
      <vt:lpstr>ECE 227C – Photonic Integrated Circuits</vt:lpstr>
      <vt:lpstr>Conclusions </vt:lpstr>
      <vt:lpstr>Relative power in/out waveguide</vt:lpstr>
      <vt:lpstr>Loss Mechanisms in Optical Waveguides</vt:lpstr>
      <vt:lpstr>Absorption</vt:lpstr>
      <vt:lpstr>Examples – In plane confinement</vt:lpstr>
      <vt:lpstr>Scattering</vt:lpstr>
      <vt:lpstr>Scattering</vt:lpstr>
      <vt:lpstr>Scattering Result</vt:lpstr>
      <vt:lpstr>Radiation Losses</vt:lpstr>
      <vt:lpstr>Bends</vt:lpstr>
      <vt:lpstr>General Comments</vt:lpstr>
      <vt:lpstr>Example</vt:lpstr>
      <vt:lpstr>Conformal Mapping</vt:lpstr>
      <vt:lpstr>Bend cross section with conformal map</vt:lpstr>
      <vt:lpstr>Mode Solution</vt:lpstr>
      <vt:lpstr>Bend Mode Calculations</vt:lpstr>
      <vt:lpstr>Infinite Radius Bend – Straight Waveguide</vt:lpstr>
      <vt:lpstr>S-bends with Offsets</vt:lpstr>
      <vt:lpstr>An offset example</vt:lpstr>
      <vt:lpstr>Slot Waveguides</vt:lpstr>
      <vt:lpstr>Slot Waveguides</vt:lpstr>
      <vt:lpstr>Total Internal Reflection Mirrors</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Arrayed Waveguide Grating Routers</vt:lpstr>
      <vt:lpstr>Functions</vt:lpstr>
      <vt:lpstr>Principles of Operation</vt:lpstr>
      <vt:lpstr>Slide 40</vt:lpstr>
      <vt:lpstr>Design process - Illustration</vt:lpstr>
      <vt:lpstr>Different Geometries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ECE 227C – Photonic Integrated Circuits</dc:title>
  <dc:creator>Administratr</dc:creator>
  <cp:lastModifiedBy>Administratr</cp:lastModifiedBy>
  <cp:revision>15</cp:revision>
  <dcterms:created xsi:type="dcterms:W3CDTF">2010-03-29T17:43:14Z</dcterms:created>
  <dcterms:modified xsi:type="dcterms:W3CDTF">2010-05-05T17:51:51Z</dcterms:modified>
</cp:coreProperties>
</file>